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autoAdjust="0"/>
    <p:restoredTop sz="94660"/>
  </p:normalViewPr>
  <p:slideViewPr>
    <p:cSldViewPr snapToGrid="0">
      <p:cViewPr varScale="1">
        <p:scale>
          <a:sx n="122" d="100"/>
          <a:sy n="122" d="100"/>
        </p:scale>
        <p:origin x="-96" y="-25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F210F2-9884-44B6-AE81-5396B13D808F}" type="datetimeFigureOut">
              <a:rPr lang="zh-CN" altLang="en-US" smtClean="0"/>
              <a:t>2022/11/27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B30AC4-09EC-42CF-9565-6CC02A45EE7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a:t>
            </a:fld>
            <a:endParaRPr lang="zh-CN" altLang="en-US"/>
          </a:p>
        </p:txBody>
      </p:sp>
    </p:spTree>
    <p:extLst>
      <p:ext uri="{BB962C8B-B14F-4D97-AF65-F5344CB8AC3E}">
        <p14:creationId xmlns="" xmlns:p14="http://schemas.microsoft.com/office/powerpoint/2010/main" val="2190221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10</a:t>
            </a:fld>
            <a:endParaRPr lang="zh-CN" altLang="en-US"/>
          </a:p>
        </p:txBody>
      </p:sp>
    </p:spTree>
    <p:extLst>
      <p:ext uri="{BB962C8B-B14F-4D97-AF65-F5344CB8AC3E}">
        <p14:creationId xmlns="" xmlns:p14="http://schemas.microsoft.com/office/powerpoint/2010/main" val="1225559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11</a:t>
            </a:fld>
            <a:endParaRPr lang="zh-CN" altLang="en-US"/>
          </a:p>
        </p:txBody>
      </p:sp>
    </p:spTree>
    <p:extLst>
      <p:ext uri="{BB962C8B-B14F-4D97-AF65-F5344CB8AC3E}">
        <p14:creationId xmlns="" xmlns:p14="http://schemas.microsoft.com/office/powerpoint/2010/main" val="199970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12</a:t>
            </a:fld>
            <a:endParaRPr lang="zh-CN" altLang="en-US"/>
          </a:p>
        </p:txBody>
      </p:sp>
    </p:spTree>
    <p:extLst>
      <p:ext uri="{BB962C8B-B14F-4D97-AF65-F5344CB8AC3E}">
        <p14:creationId xmlns="" xmlns:p14="http://schemas.microsoft.com/office/powerpoint/2010/main" val="3187922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13</a:t>
            </a:fld>
            <a:endParaRPr lang="zh-CN" altLang="en-US"/>
          </a:p>
        </p:txBody>
      </p:sp>
    </p:spTree>
    <p:extLst>
      <p:ext uri="{BB962C8B-B14F-4D97-AF65-F5344CB8AC3E}">
        <p14:creationId xmlns="" xmlns:p14="http://schemas.microsoft.com/office/powerpoint/2010/main" val="1991304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14</a:t>
            </a:fld>
            <a:endParaRPr lang="zh-CN" altLang="en-US"/>
          </a:p>
        </p:txBody>
      </p:sp>
    </p:spTree>
    <p:extLst>
      <p:ext uri="{BB962C8B-B14F-4D97-AF65-F5344CB8AC3E}">
        <p14:creationId xmlns="" xmlns:p14="http://schemas.microsoft.com/office/powerpoint/2010/main" val="2492947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15</a:t>
            </a:fld>
            <a:endParaRPr lang="zh-CN" altLang="en-US"/>
          </a:p>
        </p:txBody>
      </p:sp>
    </p:spTree>
    <p:extLst>
      <p:ext uri="{BB962C8B-B14F-4D97-AF65-F5344CB8AC3E}">
        <p14:creationId xmlns="" xmlns:p14="http://schemas.microsoft.com/office/powerpoint/2010/main" val="3170007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16</a:t>
            </a:fld>
            <a:endParaRPr lang="zh-CN" altLang="en-US"/>
          </a:p>
        </p:txBody>
      </p:sp>
    </p:spTree>
    <p:extLst>
      <p:ext uri="{BB962C8B-B14F-4D97-AF65-F5344CB8AC3E}">
        <p14:creationId xmlns="" xmlns:p14="http://schemas.microsoft.com/office/powerpoint/2010/main" val="2924671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17</a:t>
            </a:fld>
            <a:endParaRPr lang="zh-CN" altLang="en-US"/>
          </a:p>
        </p:txBody>
      </p:sp>
    </p:spTree>
    <p:extLst>
      <p:ext uri="{BB962C8B-B14F-4D97-AF65-F5344CB8AC3E}">
        <p14:creationId xmlns="" xmlns:p14="http://schemas.microsoft.com/office/powerpoint/2010/main" val="585550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18</a:t>
            </a:fld>
            <a:endParaRPr lang="zh-CN" altLang="en-US"/>
          </a:p>
        </p:txBody>
      </p:sp>
    </p:spTree>
    <p:extLst>
      <p:ext uri="{BB962C8B-B14F-4D97-AF65-F5344CB8AC3E}">
        <p14:creationId xmlns="" xmlns:p14="http://schemas.microsoft.com/office/powerpoint/2010/main" val="2360765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19</a:t>
            </a:fld>
            <a:endParaRPr lang="zh-CN" altLang="en-US"/>
          </a:p>
        </p:txBody>
      </p:sp>
    </p:spTree>
    <p:extLst>
      <p:ext uri="{BB962C8B-B14F-4D97-AF65-F5344CB8AC3E}">
        <p14:creationId xmlns="" xmlns:p14="http://schemas.microsoft.com/office/powerpoint/2010/main" val="2255952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a:t>
            </a:fld>
            <a:endParaRPr lang="zh-CN" altLang="en-US"/>
          </a:p>
        </p:txBody>
      </p:sp>
    </p:spTree>
    <p:extLst>
      <p:ext uri="{BB962C8B-B14F-4D97-AF65-F5344CB8AC3E}">
        <p14:creationId xmlns="" xmlns:p14="http://schemas.microsoft.com/office/powerpoint/2010/main" val="2204886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20</a:t>
            </a:fld>
            <a:endParaRPr lang="zh-CN" altLang="en-US"/>
          </a:p>
        </p:txBody>
      </p:sp>
    </p:spTree>
    <p:extLst>
      <p:ext uri="{BB962C8B-B14F-4D97-AF65-F5344CB8AC3E}">
        <p14:creationId xmlns="" xmlns:p14="http://schemas.microsoft.com/office/powerpoint/2010/main" val="4052219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21</a:t>
            </a:fld>
            <a:endParaRPr lang="zh-CN" altLang="en-US"/>
          </a:p>
        </p:txBody>
      </p:sp>
    </p:spTree>
    <p:extLst>
      <p:ext uri="{BB962C8B-B14F-4D97-AF65-F5344CB8AC3E}">
        <p14:creationId xmlns="" xmlns:p14="http://schemas.microsoft.com/office/powerpoint/2010/main" val="2465487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22</a:t>
            </a:fld>
            <a:endParaRPr lang="zh-CN" altLang="en-US"/>
          </a:p>
        </p:txBody>
      </p:sp>
    </p:spTree>
    <p:extLst>
      <p:ext uri="{BB962C8B-B14F-4D97-AF65-F5344CB8AC3E}">
        <p14:creationId xmlns="" xmlns:p14="http://schemas.microsoft.com/office/powerpoint/2010/main" val="1637648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23</a:t>
            </a:fld>
            <a:endParaRPr lang="zh-CN" altLang="en-US"/>
          </a:p>
        </p:txBody>
      </p:sp>
    </p:spTree>
    <p:extLst>
      <p:ext uri="{BB962C8B-B14F-4D97-AF65-F5344CB8AC3E}">
        <p14:creationId xmlns="" xmlns:p14="http://schemas.microsoft.com/office/powerpoint/2010/main" val="2959530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24</a:t>
            </a:fld>
            <a:endParaRPr lang="zh-CN" altLang="en-US"/>
          </a:p>
        </p:txBody>
      </p:sp>
    </p:spTree>
    <p:extLst>
      <p:ext uri="{BB962C8B-B14F-4D97-AF65-F5344CB8AC3E}">
        <p14:creationId xmlns="" xmlns:p14="http://schemas.microsoft.com/office/powerpoint/2010/main" val="3208409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25</a:t>
            </a:fld>
            <a:endParaRPr lang="zh-CN" altLang="en-US"/>
          </a:p>
        </p:txBody>
      </p:sp>
    </p:spTree>
    <p:extLst>
      <p:ext uri="{BB962C8B-B14F-4D97-AF65-F5344CB8AC3E}">
        <p14:creationId xmlns="" xmlns:p14="http://schemas.microsoft.com/office/powerpoint/2010/main" val="1158918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26</a:t>
            </a:fld>
            <a:endParaRPr lang="zh-CN" altLang="en-US"/>
          </a:p>
        </p:txBody>
      </p:sp>
    </p:spTree>
    <p:extLst>
      <p:ext uri="{BB962C8B-B14F-4D97-AF65-F5344CB8AC3E}">
        <p14:creationId xmlns="" xmlns:p14="http://schemas.microsoft.com/office/powerpoint/2010/main" val="2484474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27</a:t>
            </a:fld>
            <a:endParaRPr lang="zh-CN" altLang="en-US"/>
          </a:p>
        </p:txBody>
      </p:sp>
    </p:spTree>
    <p:extLst>
      <p:ext uri="{BB962C8B-B14F-4D97-AF65-F5344CB8AC3E}">
        <p14:creationId xmlns="" xmlns:p14="http://schemas.microsoft.com/office/powerpoint/2010/main" val="2630249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28</a:t>
            </a:fld>
            <a:endParaRPr lang="zh-CN" altLang="en-US"/>
          </a:p>
        </p:txBody>
      </p:sp>
    </p:spTree>
    <p:extLst>
      <p:ext uri="{BB962C8B-B14F-4D97-AF65-F5344CB8AC3E}">
        <p14:creationId xmlns="" xmlns:p14="http://schemas.microsoft.com/office/powerpoint/2010/main" val="2521215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29</a:t>
            </a:fld>
            <a:endParaRPr lang="zh-CN" altLang="en-US"/>
          </a:p>
        </p:txBody>
      </p:sp>
    </p:spTree>
    <p:extLst>
      <p:ext uri="{BB962C8B-B14F-4D97-AF65-F5344CB8AC3E}">
        <p14:creationId xmlns="" xmlns:p14="http://schemas.microsoft.com/office/powerpoint/2010/main" val="213013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3</a:t>
            </a:fld>
            <a:endParaRPr lang="zh-CN" altLang="en-US"/>
          </a:p>
        </p:txBody>
      </p:sp>
    </p:spTree>
    <p:extLst>
      <p:ext uri="{BB962C8B-B14F-4D97-AF65-F5344CB8AC3E}">
        <p14:creationId xmlns="" xmlns:p14="http://schemas.microsoft.com/office/powerpoint/2010/main" val="247598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30</a:t>
            </a:fld>
            <a:endParaRPr lang="zh-CN" altLang="en-US"/>
          </a:p>
        </p:txBody>
      </p:sp>
    </p:spTree>
    <p:extLst>
      <p:ext uri="{BB962C8B-B14F-4D97-AF65-F5344CB8AC3E}">
        <p14:creationId xmlns="" xmlns:p14="http://schemas.microsoft.com/office/powerpoint/2010/main" val="767648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31</a:t>
            </a:fld>
            <a:endParaRPr lang="zh-CN" altLang="en-US"/>
          </a:p>
        </p:txBody>
      </p:sp>
    </p:spTree>
    <p:extLst>
      <p:ext uri="{BB962C8B-B14F-4D97-AF65-F5344CB8AC3E}">
        <p14:creationId xmlns="" xmlns:p14="http://schemas.microsoft.com/office/powerpoint/2010/main" val="1639235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32</a:t>
            </a:fld>
            <a:endParaRPr lang="zh-CN" altLang="en-US"/>
          </a:p>
        </p:txBody>
      </p:sp>
    </p:spTree>
    <p:extLst>
      <p:ext uri="{BB962C8B-B14F-4D97-AF65-F5344CB8AC3E}">
        <p14:creationId xmlns="" xmlns:p14="http://schemas.microsoft.com/office/powerpoint/2010/main" val="3068810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4</a:t>
            </a:fld>
            <a:endParaRPr lang="zh-CN" altLang="en-US"/>
          </a:p>
        </p:txBody>
      </p:sp>
    </p:spTree>
    <p:extLst>
      <p:ext uri="{BB962C8B-B14F-4D97-AF65-F5344CB8AC3E}">
        <p14:creationId xmlns="" xmlns:p14="http://schemas.microsoft.com/office/powerpoint/2010/main" val="1990033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5</a:t>
            </a:fld>
            <a:endParaRPr lang="zh-CN" altLang="en-US"/>
          </a:p>
        </p:txBody>
      </p:sp>
    </p:spTree>
    <p:extLst>
      <p:ext uri="{BB962C8B-B14F-4D97-AF65-F5344CB8AC3E}">
        <p14:creationId xmlns="" xmlns:p14="http://schemas.microsoft.com/office/powerpoint/2010/main" val="3936661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6</a:t>
            </a:fld>
            <a:endParaRPr lang="zh-CN" altLang="en-US"/>
          </a:p>
        </p:txBody>
      </p:sp>
    </p:spTree>
    <p:extLst>
      <p:ext uri="{BB962C8B-B14F-4D97-AF65-F5344CB8AC3E}">
        <p14:creationId xmlns="" xmlns:p14="http://schemas.microsoft.com/office/powerpoint/2010/main" val="421549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7</a:t>
            </a:fld>
            <a:endParaRPr lang="zh-CN" altLang="en-US"/>
          </a:p>
        </p:txBody>
      </p:sp>
    </p:spTree>
    <p:extLst>
      <p:ext uri="{BB962C8B-B14F-4D97-AF65-F5344CB8AC3E}">
        <p14:creationId xmlns="" xmlns:p14="http://schemas.microsoft.com/office/powerpoint/2010/main" val="1241383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8</a:t>
            </a:fld>
            <a:endParaRPr lang="zh-CN" altLang="en-US"/>
          </a:p>
        </p:txBody>
      </p:sp>
    </p:spTree>
    <p:extLst>
      <p:ext uri="{BB962C8B-B14F-4D97-AF65-F5344CB8AC3E}">
        <p14:creationId xmlns="" xmlns:p14="http://schemas.microsoft.com/office/powerpoint/2010/main" val="181464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9</a:t>
            </a:fld>
            <a:endParaRPr lang="zh-CN" altLang="en-US"/>
          </a:p>
        </p:txBody>
      </p:sp>
    </p:spTree>
    <p:extLst>
      <p:ext uri="{BB962C8B-B14F-4D97-AF65-F5344CB8AC3E}">
        <p14:creationId xmlns="" xmlns:p14="http://schemas.microsoft.com/office/powerpoint/2010/main" val="3794643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129803438"/>
      </p:ext>
    </p:extLst>
  </p:cSld>
  <p:clrMapOvr>
    <a:masterClrMapping/>
  </p:clrMapOvr>
  <mc:AlternateContent xmlns:mc="http://schemas.openxmlformats.org/markup-compatibility/2006">
    <mc:Choice xmlns=""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pPr/>
              <a:t>2022/11/27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2022/11/27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2022/11/27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pPr/>
              <a:t>2022/11/27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xmlns=""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5.png"/><Relationship Id="rId3" Type="http://schemas.openxmlformats.org/officeDocument/2006/relationships/image" Target="../media/image4.png"/><Relationship Id="rId7" Type="http://schemas.openxmlformats.org/officeDocument/2006/relationships/image" Target="../media/image47.jpeg"/><Relationship Id="rId12"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9.gi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8.gif"/><Relationship Id="rId5" Type="http://schemas.openxmlformats.org/officeDocument/2006/relationships/image" Target="../media/image57.gif"/><Relationship Id="rId4" Type="http://schemas.openxmlformats.org/officeDocument/2006/relationships/image" Target="../media/image56.gif"/></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4.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80.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85.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25.xml"/><Relationship Id="rId7" Type="http://schemas.microsoft.com/office/2007/relationships/media" Target="../media/media2.mp4"/><Relationship Id="rId2" Type="http://schemas.openxmlformats.org/officeDocument/2006/relationships/slideLayout" Target="../slideLayouts/slideLayout12.xml"/><Relationship Id="rId1" Type="http://schemas.openxmlformats.org/officeDocument/2006/relationships/video" Target="NULL" TargetMode="External"/><Relationship Id="rId6" Type="http://schemas.openxmlformats.org/officeDocument/2006/relationships/image" Target="../media/image89.png"/><Relationship Id="rId5" Type="http://schemas.microsoft.com/office/2007/relationships/media" Target="../media/media1.mp4"/><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ideo" Target="NULL" TargetMode="External"/><Relationship Id="rId6" Type="http://schemas.openxmlformats.org/officeDocument/2006/relationships/image" Target="../media/image91.png"/><Relationship Id="rId5" Type="http://schemas.microsoft.com/office/2007/relationships/media" Target="../media/media3.mp4"/><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5.gif"/><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94.gif"/><Relationship Id="rId5" Type="http://schemas.openxmlformats.org/officeDocument/2006/relationships/image" Target="../media/image93.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4.png"/><Relationship Id="rId21" Type="http://schemas.openxmlformats.org/officeDocument/2006/relationships/image" Target="../media/image24.png"/><Relationship Id="rId7" Type="http://schemas.openxmlformats.org/officeDocument/2006/relationships/image" Target="../media/image10.jpe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5.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5" Type="http://schemas.openxmlformats.org/officeDocument/2006/relationships/image" Target="../media/image18.pn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4.pn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s>
</file>

<file path=ppt/slides/_rels/slide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jpe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jpe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png"/><Relationship Id="rId7" Type="http://schemas.openxmlformats.org/officeDocument/2006/relationships/image" Target="../media/image47.jpeg"/><Relationship Id="rId12"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jpeg"/><Relationship Id="rId1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201" y="3398"/>
            <a:ext cx="12192000" cy="4889911"/>
          </a:xfrm>
          <a:prstGeom prst="rect">
            <a:avLst/>
          </a:prstGeom>
        </p:spPr>
      </p:pic>
      <p:sp>
        <p:nvSpPr>
          <p:cNvPr id="6" name="矩形 5">
            <a:extLst>
              <a:ext uri="{FF2B5EF4-FFF2-40B4-BE49-F238E27FC236}">
                <a16:creationId xmlns="" xmlns:a16="http://schemas.microsoft.com/office/drawing/2014/main" id="{F873507B-892F-4423-A6D3-26FE23B2C2A3}"/>
              </a:ext>
            </a:extLst>
          </p:cNvPr>
          <p:cNvSpPr/>
          <p:nvPr/>
        </p:nvSpPr>
        <p:spPr>
          <a:xfrm>
            <a:off x="-4201" y="0"/>
            <a:ext cx="12192000" cy="4889909"/>
          </a:xfrm>
          <a:prstGeom prst="rect">
            <a:avLst/>
          </a:prstGeom>
          <a:solidFill>
            <a:schemeClr val="tx2">
              <a:lumMod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8" name="Freeform 11">
            <a:extLst>
              <a:ext uri="{FF2B5EF4-FFF2-40B4-BE49-F238E27FC236}">
                <a16:creationId xmlns="" xmlns:a16="http://schemas.microsoft.com/office/drawing/2014/main" id="{D6C8B52A-5056-4900-A18D-7EFA5F1CD72B}"/>
              </a:ext>
            </a:extLst>
          </p:cNvPr>
          <p:cNvSpPr>
            <a:spLocks/>
          </p:cNvSpPr>
          <p:nvPr/>
        </p:nvSpPr>
        <p:spPr bwMode="auto">
          <a:xfrm rot="4964015">
            <a:off x="-3001588" y="930966"/>
            <a:ext cx="8220869" cy="3283871"/>
          </a:xfrm>
          <a:custGeom>
            <a:avLst/>
            <a:gdLst>
              <a:gd name="T0" fmla="*/ 949 w 1896"/>
              <a:gd name="T1" fmla="*/ 0 h 1616"/>
              <a:gd name="T2" fmla="*/ 1896 w 1896"/>
              <a:gd name="T3" fmla="*/ 1616 h 1616"/>
              <a:gd name="T4" fmla="*/ 0 w 1896"/>
              <a:gd name="T5" fmla="*/ 1616 h 1616"/>
              <a:gd name="T6" fmla="*/ 949 w 1896"/>
              <a:gd name="T7" fmla="*/ 0 h 1616"/>
            </a:gdLst>
            <a:ahLst/>
            <a:cxnLst>
              <a:cxn ang="0">
                <a:pos x="T0" y="T1"/>
              </a:cxn>
              <a:cxn ang="0">
                <a:pos x="T2" y="T3"/>
              </a:cxn>
              <a:cxn ang="0">
                <a:pos x="T4" y="T5"/>
              </a:cxn>
              <a:cxn ang="0">
                <a:pos x="T6" y="T7"/>
              </a:cxn>
            </a:cxnLst>
            <a:rect l="0" t="0" r="r" b="b"/>
            <a:pathLst>
              <a:path w="1896" h="1616">
                <a:moveTo>
                  <a:pt x="949" y="0"/>
                </a:moveTo>
                <a:lnTo>
                  <a:pt x="1896" y="1616"/>
                </a:lnTo>
                <a:lnTo>
                  <a:pt x="0" y="1616"/>
                </a:lnTo>
                <a:lnTo>
                  <a:pt x="949" y="0"/>
                </a:lnTo>
                <a:close/>
              </a:path>
            </a:pathLst>
          </a:custGeom>
          <a:noFill/>
          <a:ln w="85725">
            <a:solidFill>
              <a:srgbClr val="015A75"/>
            </a:solidFill>
            <a:prstDash val="solid"/>
            <a:round/>
            <a:headEnd/>
            <a:tailEnd/>
          </a:ln>
        </p:spPr>
        <p:txBody>
          <a:bodyPr vert="horz" wrap="square" lIns="171436" tIns="85718" rIns="171436" bIns="85718" numCol="1" anchor="t" anchorCtr="0" compatLnSpc="1">
            <a:prstTxWarp prst="textNoShape">
              <a:avLst/>
            </a:prstTxWarp>
          </a:bodyPr>
          <a:lstStyle/>
          <a:p>
            <a:endParaRPr lang="zh-CN" altLang="en-US" dirty="0">
              <a:cs typeface="+mn-ea"/>
              <a:sym typeface="+mn-lt"/>
            </a:endParaRPr>
          </a:p>
        </p:txBody>
      </p:sp>
      <p:sp>
        <p:nvSpPr>
          <p:cNvPr id="14" name="TextBox 389">
            <a:extLst>
              <a:ext uri="{FF2B5EF4-FFF2-40B4-BE49-F238E27FC236}">
                <a16:creationId xmlns="" xmlns:a16="http://schemas.microsoft.com/office/drawing/2014/main" id="{813E86AA-B895-422B-B097-A7B5784613B2}"/>
              </a:ext>
            </a:extLst>
          </p:cNvPr>
          <p:cNvSpPr txBox="1"/>
          <p:nvPr/>
        </p:nvSpPr>
        <p:spPr>
          <a:xfrm>
            <a:off x="859399" y="2573648"/>
            <a:ext cx="10900111" cy="1764585"/>
          </a:xfrm>
          <a:prstGeom prst="rect">
            <a:avLst/>
          </a:prstGeom>
          <a:noFill/>
        </p:spPr>
        <p:txBody>
          <a:bodyPr wrap="square" lIns="121917" tIns="60958" rIns="121917" bIns="60958" rtlCol="0">
            <a:spAutoFit/>
          </a:bodyPr>
          <a:lstStyle/>
          <a:p>
            <a:pPr algn="ctr" eaLnBrk="0" hangingPunct="0">
              <a:lnSpc>
                <a:spcPct val="100000"/>
              </a:lnSpc>
              <a:buClrTx/>
              <a:buSzTx/>
              <a:buFontTx/>
              <a:buNone/>
            </a:pPr>
            <a:r>
              <a:rPr lang="zh-CN" altLang="en-US" sz="5300" b="1" dirty="0" smtClean="0">
                <a:solidFill>
                  <a:schemeClr val="bg1"/>
                </a:solidFill>
                <a:effectLst>
                  <a:outerShdw blurRad="50800" dist="38100" dir="5400000" algn="t" rotWithShape="0">
                    <a:prstClr val="black">
                      <a:alpha val="21000"/>
                    </a:prstClr>
                  </a:outerShdw>
                </a:effectLst>
                <a:latin typeface="思源宋体 CN Heavy" panose="02020900000000000000" pitchFamily="18" charset="-122"/>
                <a:ea typeface="思源宋体 CN Heavy" panose="02020900000000000000" pitchFamily="18" charset="-122"/>
                <a:cs typeface="+mn-ea"/>
                <a:sym typeface="+mn-lt"/>
              </a:rPr>
              <a:t>基于深度强化学习的合金材料参数优化研究</a:t>
            </a:r>
            <a:endParaRPr lang="zh-CN" altLang="en-US" sz="5300" b="1" dirty="0">
              <a:solidFill>
                <a:schemeClr val="bg1"/>
              </a:solidFill>
              <a:effectLst>
                <a:outerShdw blurRad="50800" dist="38100" dir="5400000" algn="t" rotWithShape="0">
                  <a:prstClr val="black">
                    <a:alpha val="21000"/>
                  </a:prstClr>
                </a:outerShdw>
              </a:effectLst>
              <a:latin typeface="思源宋体 CN Heavy" panose="02020900000000000000" pitchFamily="18" charset="-122"/>
              <a:ea typeface="思源宋体 CN Heavy" panose="02020900000000000000" pitchFamily="18" charset="-122"/>
              <a:cs typeface="+mn-ea"/>
              <a:sym typeface="+mn-lt"/>
            </a:endParaRPr>
          </a:p>
        </p:txBody>
      </p:sp>
      <p:pic>
        <p:nvPicPr>
          <p:cNvPr id="3" name="图片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032310" y="90312"/>
            <a:ext cx="2155489" cy="722488"/>
          </a:xfrm>
          <a:prstGeom prst="rect">
            <a:avLst/>
          </a:prstGeom>
        </p:spPr>
      </p:pic>
      <p:pic>
        <p:nvPicPr>
          <p:cNvPr id="5" name="图片 4">
            <a:extLst>
              <a:ext uri="{FF2B5EF4-FFF2-40B4-BE49-F238E27FC236}">
                <a16:creationId xmlns="" xmlns:a16="http://schemas.microsoft.com/office/drawing/2014/main" id="{25E2E99B-8197-4F53-98F4-D3F35704F97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 xmlns:a14="http://schemas.microsoft.com/office/drawing/2010/main" val="0"/>
              </a:ext>
            </a:extLst>
          </a:blip>
          <a:stretch>
            <a:fillRect/>
          </a:stretch>
        </p:blipFill>
        <p:spPr>
          <a:xfrm>
            <a:off x="9232901" y="6233551"/>
            <a:ext cx="2895647" cy="639885"/>
          </a:xfrm>
          <a:prstGeom prst="rect">
            <a:avLst/>
          </a:prstGeom>
        </p:spPr>
      </p:pic>
      <p:sp>
        <p:nvSpPr>
          <p:cNvPr id="9" name="副标题 1">
            <a:extLst>
              <a:ext uri="{FF2B5EF4-FFF2-40B4-BE49-F238E27FC236}">
                <a16:creationId xmlns="" xmlns:a16="http://schemas.microsoft.com/office/drawing/2014/main" id="{B8A1DE46-F233-4260-8509-6912A5AB3966}"/>
              </a:ext>
            </a:extLst>
          </p:cNvPr>
          <p:cNvSpPr>
            <a:spLocks noGrp="1"/>
          </p:cNvSpPr>
          <p:nvPr/>
        </p:nvSpPr>
        <p:spPr>
          <a:xfrm>
            <a:off x="3865881" y="5004421"/>
            <a:ext cx="5011420" cy="1907115"/>
          </a:xfrm>
          <a:prstGeom prst="rect">
            <a:avLst/>
          </a:prstGeom>
          <a:noFill/>
          <a:ln w="9525">
            <a:noFill/>
          </a:ln>
        </p:spPr>
        <p:txBody>
          <a:bodyPr vert="horz" wrap="square" lIns="121917" tIns="60958" rIns="121917" bIns="60958" anchor="t"/>
          <a:lstStyle>
            <a:lvl1pPr marL="0" indent="0" algn="ctr" rtl="0" eaLnBrk="0" fontAlgn="base" hangingPunct="0">
              <a:spcBef>
                <a:spcPct val="20000"/>
              </a:spcBef>
              <a:spcAft>
                <a:spcPct val="0"/>
              </a:spcAft>
              <a:buClr>
                <a:schemeClr val="hlink"/>
              </a:buClr>
              <a:buFont typeface="Wingdings" panose="05000000000000000000" pitchFamily="2" charset="2"/>
              <a:buNone/>
              <a:defRPr sz="16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eaLnBrk="1" hangingPunct="1">
              <a:buFont typeface="Wingdings" panose="05000000000000000000" pitchFamily="2" charset="2"/>
            </a:pPr>
            <a:r>
              <a:rPr lang="zh-CN" altLang="en-US" sz="2400" dirty="0">
                <a:latin typeface="+mn-ea"/>
              </a:rPr>
              <a:t>姓         名：           </a:t>
            </a:r>
            <a:r>
              <a:rPr lang="zh-CN" altLang="en-US" sz="2400" dirty="0" smtClean="0">
                <a:latin typeface="+mn-ea"/>
              </a:rPr>
              <a:t>邵亚东</a:t>
            </a:r>
            <a:endParaRPr lang="en-US" altLang="zh-CN" sz="2400" spc="800" dirty="0">
              <a:latin typeface="+mn-ea"/>
            </a:endParaRPr>
          </a:p>
          <a:p>
            <a:pPr algn="l" eaLnBrk="1" hangingPunct="1">
              <a:buFont typeface="Wingdings" panose="05000000000000000000" pitchFamily="2" charset="2"/>
            </a:pPr>
            <a:r>
              <a:rPr lang="zh-CN" altLang="en-US" sz="2400" dirty="0">
                <a:latin typeface="+mn-ea"/>
              </a:rPr>
              <a:t>学         号：          </a:t>
            </a:r>
            <a:r>
              <a:rPr lang="en-US" altLang="zh-CN" sz="2400" dirty="0" smtClean="0">
                <a:latin typeface="+mn-ea"/>
              </a:rPr>
              <a:t>2002015</a:t>
            </a:r>
            <a:endParaRPr lang="en-US" altLang="zh-CN" sz="2400" dirty="0">
              <a:latin typeface="+mn-ea"/>
              <a:cs typeface="Times New Roman" panose="02020603050405020304" pitchFamily="18" charset="0"/>
            </a:endParaRPr>
          </a:p>
          <a:p>
            <a:pPr algn="l" eaLnBrk="1" hangingPunct="1"/>
            <a:r>
              <a:rPr lang="zh-CN" altLang="en-US" sz="2400" dirty="0">
                <a:latin typeface="+mn-ea"/>
              </a:rPr>
              <a:t>指导教师：   </a:t>
            </a:r>
            <a:r>
              <a:rPr lang="zh-CN" altLang="en-US" sz="2400" spc="800" dirty="0">
                <a:latin typeface="+mn-ea"/>
              </a:rPr>
              <a:t>贾子熙 副教授</a:t>
            </a:r>
            <a:endParaRPr lang="en-US" altLang="zh-CN" sz="2400" spc="800" dirty="0">
              <a:latin typeface="+mn-ea"/>
            </a:endParaRPr>
          </a:p>
          <a:p>
            <a:pPr algn="l" eaLnBrk="1" hangingPunct="1"/>
            <a:r>
              <a:rPr lang="zh-CN" altLang="en-US" sz="2400" dirty="0">
                <a:latin typeface="+mn-ea"/>
              </a:rPr>
              <a:t>专         业：    </a:t>
            </a:r>
            <a:r>
              <a:rPr lang="zh-CN" altLang="en-US" sz="2400" spc="-200" dirty="0">
                <a:latin typeface="+mn-ea"/>
              </a:rPr>
              <a:t>机器人科学与工程</a:t>
            </a:r>
            <a:endParaRPr lang="en-US" altLang="zh-CN" sz="2400" spc="-200" dirty="0">
              <a:latin typeface="+mn-ea"/>
            </a:endParaRPr>
          </a:p>
        </p:txBody>
      </p:sp>
    </p:spTree>
  </p:cSld>
  <p:clrMapOvr>
    <a:masterClrMapping/>
  </p:clrMapOvr>
  <mc:AlternateContent xmlns:mc="http://schemas.openxmlformats.org/markup-compatibility/2006">
    <mc:Choice xmlns="" xmlns:p14="http://schemas.microsoft.com/office/powerpoint/2010/main" Requires="p14">
      <p:transition spd="slow" p14:dur="2000" advTm="3000"/>
    </mc:Choice>
    <mc:Fallback>
      <p:transition spd="slow"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圆角 66">
            <a:extLst>
              <a:ext uri="{FF2B5EF4-FFF2-40B4-BE49-F238E27FC236}">
                <a16:creationId xmlns="" xmlns:a16="http://schemas.microsoft.com/office/drawing/2014/main" id="{AF726477-712E-4E1B-B885-50430FB85A9B}"/>
              </a:ext>
            </a:extLst>
          </p:cNvPr>
          <p:cNvSpPr/>
          <p:nvPr/>
        </p:nvSpPr>
        <p:spPr>
          <a:xfrm>
            <a:off x="2371950" y="1473201"/>
            <a:ext cx="1963023" cy="469415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61" name="矩形: 圆角 60">
            <a:extLst>
              <a:ext uri="{FF2B5EF4-FFF2-40B4-BE49-F238E27FC236}">
                <a16:creationId xmlns="" xmlns:a16="http://schemas.microsoft.com/office/drawing/2014/main" id="{82CD34C5-3772-4BD7-A610-083D729CE2D5}"/>
              </a:ext>
            </a:extLst>
          </p:cNvPr>
          <p:cNvSpPr/>
          <p:nvPr/>
        </p:nvSpPr>
        <p:spPr>
          <a:xfrm>
            <a:off x="310278" y="1473201"/>
            <a:ext cx="1963023" cy="469415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6" name="文本框 5"/>
          <p:cNvSpPr txBox="1"/>
          <p:nvPr/>
        </p:nvSpPr>
        <p:spPr>
          <a:xfrm>
            <a:off x="468551" y="188764"/>
            <a:ext cx="4749988" cy="615553"/>
          </a:xfrm>
          <a:prstGeom prst="rect">
            <a:avLst/>
          </a:prstGeom>
          <a:noFill/>
        </p:spPr>
        <p:txBody>
          <a:bodyPr wrap="square" lIns="121917" tIns="60958" rIns="121917" bIns="60958" rtlCol="0">
            <a:spAutoFit/>
          </a:bodyPr>
          <a:lstStyle/>
          <a:p>
            <a:r>
              <a:rPr lang="en-US" altLang="zh-CN" sz="3200" b="1" dirty="0">
                <a:cs typeface="+mn-ea"/>
                <a:sym typeface="+mn-lt"/>
              </a:rPr>
              <a:t>2.4 </a:t>
            </a:r>
            <a:r>
              <a:rPr lang="zh-CN" altLang="en-US" sz="3200" b="1" dirty="0">
                <a:cs typeface="+mn-ea"/>
                <a:sym typeface="+mn-lt"/>
              </a:rPr>
              <a:t>对</a:t>
            </a:r>
            <a:r>
              <a:rPr lang="en-US" altLang="zh-CN" sz="3200" b="1" dirty="0">
                <a:cs typeface="+mn-ea"/>
                <a:sym typeface="+mn-lt"/>
              </a:rPr>
              <a:t>AUV</a:t>
            </a:r>
            <a:r>
              <a:rPr lang="zh-CN" altLang="en-US" sz="3200" b="1" dirty="0">
                <a:cs typeface="+mn-ea"/>
                <a:sym typeface="+mn-lt"/>
              </a:rPr>
              <a:t>的三维重建</a:t>
            </a:r>
          </a:p>
        </p:txBody>
      </p:sp>
      <p:sp>
        <p:nvSpPr>
          <p:cNvPr id="107" name="Text Placeholder 34"/>
          <p:cNvSpPr txBox="1"/>
          <p:nvPr/>
        </p:nvSpPr>
        <p:spPr>
          <a:xfrm>
            <a:off x="333904" y="913134"/>
            <a:ext cx="11328400" cy="1411252"/>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b="1" dirty="0"/>
              <a:t>        采用</a:t>
            </a:r>
            <a:r>
              <a:rPr lang="en-US" altLang="zh-CN" b="1" dirty="0"/>
              <a:t>COLMAP</a:t>
            </a:r>
            <a:r>
              <a:rPr lang="zh-CN" altLang="en-US" b="1" dirty="0"/>
              <a:t>算法对</a:t>
            </a:r>
            <a:r>
              <a:rPr lang="en-US" altLang="zh-CN" b="1" dirty="0"/>
              <a:t>AUV</a:t>
            </a:r>
            <a:r>
              <a:rPr lang="zh-CN" altLang="en-US" b="1" dirty="0"/>
              <a:t>进行三维重建。</a:t>
            </a: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pic>
        <p:nvPicPr>
          <p:cNvPr id="24" name="图片 23">
            <a:extLst>
              <a:ext uri="{FF2B5EF4-FFF2-40B4-BE49-F238E27FC236}">
                <a16:creationId xmlns="" xmlns:a16="http://schemas.microsoft.com/office/drawing/2014/main" id="{83043BEA-61A1-4D98-A70B-D4371A1309E7}"/>
              </a:ext>
            </a:extLst>
          </p:cNvPr>
          <p:cNvPicPr>
            <a:picLocks noChangeAspect="1"/>
          </p:cNvPicPr>
          <p:nvPr/>
        </p:nvPicPr>
        <p:blipFill>
          <a:blip r:embed="rId4" cstate="screen">
            <a:extLst>
              <a:ext uri="{28A0092B-C50C-407E-A947-70E740481C1C}">
                <a14:useLocalDpi xmlns="" xmlns:a14="http://schemas.microsoft.com/office/drawing/2010/main"/>
              </a:ext>
            </a:extLst>
          </a:blip>
          <a:stretch>
            <a:fillRect/>
          </a:stretch>
        </p:blipFill>
        <p:spPr>
          <a:xfrm>
            <a:off x="461446" y="1927928"/>
            <a:ext cx="1674839" cy="937072"/>
          </a:xfrm>
          <a:prstGeom prst="rect">
            <a:avLst/>
          </a:prstGeom>
        </p:spPr>
      </p:pic>
      <p:pic>
        <p:nvPicPr>
          <p:cNvPr id="27" name="图片 26">
            <a:extLst>
              <a:ext uri="{FF2B5EF4-FFF2-40B4-BE49-F238E27FC236}">
                <a16:creationId xmlns="" xmlns:a16="http://schemas.microsoft.com/office/drawing/2014/main" id="{29477C8A-64E1-4376-9231-4623D1AEED7E}"/>
              </a:ext>
            </a:extLst>
          </p:cNvPr>
          <p:cNvPicPr>
            <a:picLocks noChangeAspect="1"/>
          </p:cNvPicPr>
          <p:nvPr/>
        </p:nvPicPr>
        <p:blipFill>
          <a:blip r:embed="rId5" cstate="screen">
            <a:extLst>
              <a:ext uri="{28A0092B-C50C-407E-A947-70E740481C1C}">
                <a14:useLocalDpi xmlns="" xmlns:a14="http://schemas.microsoft.com/office/drawing/2010/main"/>
              </a:ext>
            </a:extLst>
          </a:blip>
          <a:stretch>
            <a:fillRect/>
          </a:stretch>
        </p:blipFill>
        <p:spPr>
          <a:xfrm>
            <a:off x="2477751" y="1927929"/>
            <a:ext cx="1674840" cy="937073"/>
          </a:xfrm>
          <a:prstGeom prst="rect">
            <a:avLst/>
          </a:prstGeom>
        </p:spPr>
      </p:pic>
      <p:pic>
        <p:nvPicPr>
          <p:cNvPr id="29" name="图片 28">
            <a:extLst>
              <a:ext uri="{FF2B5EF4-FFF2-40B4-BE49-F238E27FC236}">
                <a16:creationId xmlns="" xmlns:a16="http://schemas.microsoft.com/office/drawing/2014/main" id="{CCD85E82-B238-48F4-B082-F72AAD267FBD}"/>
              </a:ext>
            </a:extLst>
          </p:cNvPr>
          <p:cNvPicPr>
            <a:picLocks noChangeAspect="1"/>
          </p:cNvPicPr>
          <p:nvPr/>
        </p:nvPicPr>
        <p:blipFill>
          <a:blip r:embed="rId6" cstate="screen">
            <a:extLst>
              <a:ext uri="{28A0092B-C50C-407E-A947-70E740481C1C}">
                <a14:useLocalDpi xmlns="" xmlns:a14="http://schemas.microsoft.com/office/drawing/2010/main"/>
              </a:ext>
            </a:extLst>
          </a:blip>
          <a:stretch>
            <a:fillRect/>
          </a:stretch>
        </p:blipFill>
        <p:spPr>
          <a:xfrm>
            <a:off x="461446" y="2942729"/>
            <a:ext cx="1674839" cy="942097"/>
          </a:xfrm>
          <a:prstGeom prst="rect">
            <a:avLst/>
          </a:prstGeom>
        </p:spPr>
      </p:pic>
      <p:pic>
        <p:nvPicPr>
          <p:cNvPr id="32" name="图片 31">
            <a:extLst>
              <a:ext uri="{FF2B5EF4-FFF2-40B4-BE49-F238E27FC236}">
                <a16:creationId xmlns="" xmlns:a16="http://schemas.microsoft.com/office/drawing/2014/main" id="{1E453384-4BAC-4879-8052-0C9308894807}"/>
              </a:ext>
            </a:extLst>
          </p:cNvPr>
          <p:cNvPicPr>
            <a:picLocks noChangeAspect="1"/>
          </p:cNvPicPr>
          <p:nvPr/>
        </p:nvPicPr>
        <p:blipFill>
          <a:blip r:embed="rId7" cstate="screen">
            <a:extLst>
              <a:ext uri="{28A0092B-C50C-407E-A947-70E740481C1C}">
                <a14:useLocalDpi xmlns="" xmlns:a14="http://schemas.microsoft.com/office/drawing/2010/main"/>
              </a:ext>
            </a:extLst>
          </a:blip>
          <a:stretch>
            <a:fillRect/>
          </a:stretch>
        </p:blipFill>
        <p:spPr>
          <a:xfrm>
            <a:off x="2477751" y="2942729"/>
            <a:ext cx="1674839" cy="942096"/>
          </a:xfrm>
          <a:prstGeom prst="rect">
            <a:avLst/>
          </a:prstGeom>
        </p:spPr>
      </p:pic>
      <p:pic>
        <p:nvPicPr>
          <p:cNvPr id="50" name="图片 49">
            <a:extLst>
              <a:ext uri="{FF2B5EF4-FFF2-40B4-BE49-F238E27FC236}">
                <a16:creationId xmlns="" xmlns:a16="http://schemas.microsoft.com/office/drawing/2014/main" id="{A0FB51B5-A50D-478E-A983-533C7D16803A}"/>
              </a:ext>
            </a:extLst>
          </p:cNvPr>
          <p:cNvPicPr>
            <a:picLocks noChangeAspect="1"/>
          </p:cNvPicPr>
          <p:nvPr/>
        </p:nvPicPr>
        <p:blipFill>
          <a:blip r:embed="rId8" cstate="screen">
            <a:extLst>
              <a:ext uri="{28A0092B-C50C-407E-A947-70E740481C1C}">
                <a14:useLocalDpi xmlns="" xmlns:a14="http://schemas.microsoft.com/office/drawing/2010/main"/>
              </a:ext>
            </a:extLst>
          </a:blip>
          <a:stretch>
            <a:fillRect/>
          </a:stretch>
        </p:blipFill>
        <p:spPr>
          <a:xfrm>
            <a:off x="461446" y="3987171"/>
            <a:ext cx="1674839" cy="920324"/>
          </a:xfrm>
          <a:prstGeom prst="rect">
            <a:avLst/>
          </a:prstGeom>
        </p:spPr>
      </p:pic>
      <p:pic>
        <p:nvPicPr>
          <p:cNvPr id="52" name="图片 51">
            <a:extLst>
              <a:ext uri="{FF2B5EF4-FFF2-40B4-BE49-F238E27FC236}">
                <a16:creationId xmlns="" xmlns:a16="http://schemas.microsoft.com/office/drawing/2014/main" id="{6038B7CB-C142-40DE-8828-EB2872AE9DFF}"/>
              </a:ext>
            </a:extLst>
          </p:cNvPr>
          <p:cNvPicPr>
            <a:picLocks noChangeAspect="1"/>
          </p:cNvPicPr>
          <p:nvPr/>
        </p:nvPicPr>
        <p:blipFill>
          <a:blip r:embed="rId9" cstate="screen">
            <a:extLst>
              <a:ext uri="{28A0092B-C50C-407E-A947-70E740481C1C}">
                <a14:useLocalDpi xmlns="" xmlns:a14="http://schemas.microsoft.com/office/drawing/2010/main"/>
              </a:ext>
            </a:extLst>
          </a:blip>
          <a:stretch>
            <a:fillRect/>
          </a:stretch>
        </p:blipFill>
        <p:spPr>
          <a:xfrm>
            <a:off x="2477751" y="3987171"/>
            <a:ext cx="1674839" cy="920324"/>
          </a:xfrm>
          <a:prstGeom prst="rect">
            <a:avLst/>
          </a:prstGeom>
        </p:spPr>
      </p:pic>
      <p:pic>
        <p:nvPicPr>
          <p:cNvPr id="58" name="图片 57">
            <a:extLst>
              <a:ext uri="{FF2B5EF4-FFF2-40B4-BE49-F238E27FC236}">
                <a16:creationId xmlns="" xmlns:a16="http://schemas.microsoft.com/office/drawing/2014/main" id="{0617633F-97E1-4DBD-8E1F-C9CEBA534AF8}"/>
              </a:ext>
            </a:extLst>
          </p:cNvPr>
          <p:cNvPicPr>
            <a:picLocks noChangeAspect="1"/>
          </p:cNvPicPr>
          <p:nvPr/>
        </p:nvPicPr>
        <p:blipFill>
          <a:blip r:embed="rId10" cstate="screen">
            <a:extLst>
              <a:ext uri="{28A0092B-C50C-407E-A947-70E740481C1C}">
                <a14:useLocalDpi xmlns="" xmlns:a14="http://schemas.microsoft.com/office/drawing/2010/main"/>
              </a:ext>
            </a:extLst>
          </a:blip>
          <a:stretch>
            <a:fillRect/>
          </a:stretch>
        </p:blipFill>
        <p:spPr>
          <a:xfrm>
            <a:off x="435088" y="5013793"/>
            <a:ext cx="1674840" cy="942097"/>
          </a:xfrm>
          <a:prstGeom prst="rect">
            <a:avLst/>
          </a:prstGeom>
        </p:spPr>
      </p:pic>
      <p:pic>
        <p:nvPicPr>
          <p:cNvPr id="60" name="图片 59">
            <a:extLst>
              <a:ext uri="{FF2B5EF4-FFF2-40B4-BE49-F238E27FC236}">
                <a16:creationId xmlns="" xmlns:a16="http://schemas.microsoft.com/office/drawing/2014/main" id="{FB9593F7-8768-4E98-AD03-8F21DABEDF9D}"/>
              </a:ext>
            </a:extLst>
          </p:cNvPr>
          <p:cNvPicPr>
            <a:picLocks noChangeAspect="1"/>
          </p:cNvPicPr>
          <p:nvPr/>
        </p:nvPicPr>
        <p:blipFill>
          <a:blip r:embed="rId11" cstate="screen">
            <a:extLst>
              <a:ext uri="{28A0092B-C50C-407E-A947-70E740481C1C}">
                <a14:useLocalDpi xmlns="" xmlns:a14="http://schemas.microsoft.com/office/drawing/2010/main"/>
              </a:ext>
            </a:extLst>
          </a:blip>
          <a:stretch>
            <a:fillRect/>
          </a:stretch>
        </p:blipFill>
        <p:spPr>
          <a:xfrm>
            <a:off x="2477751" y="5020486"/>
            <a:ext cx="1674839" cy="942097"/>
          </a:xfrm>
          <a:prstGeom prst="rect">
            <a:avLst/>
          </a:prstGeom>
        </p:spPr>
      </p:pic>
      <p:sp>
        <p:nvSpPr>
          <p:cNvPr id="66" name="文本框 65">
            <a:extLst>
              <a:ext uri="{FF2B5EF4-FFF2-40B4-BE49-F238E27FC236}">
                <a16:creationId xmlns="" xmlns:a16="http://schemas.microsoft.com/office/drawing/2014/main" id="{EC6E8B46-5A6F-4DB1-86A2-4CBEA67E9F9C}"/>
              </a:ext>
            </a:extLst>
          </p:cNvPr>
          <p:cNvSpPr txBox="1"/>
          <p:nvPr/>
        </p:nvSpPr>
        <p:spPr>
          <a:xfrm>
            <a:off x="804346" y="1511302"/>
            <a:ext cx="1167724" cy="415494"/>
          </a:xfrm>
          <a:prstGeom prst="rect">
            <a:avLst/>
          </a:prstGeom>
          <a:noFill/>
        </p:spPr>
        <p:txBody>
          <a:bodyPr wrap="square" lIns="121917" tIns="60958" rIns="121917" bIns="60958" rtlCol="0">
            <a:spAutoFit/>
          </a:bodyPr>
          <a:lstStyle/>
          <a:p>
            <a:r>
              <a:rPr lang="zh-CN" altLang="en-US" sz="1900" b="1" dirty="0"/>
              <a:t>深度图</a:t>
            </a:r>
          </a:p>
        </p:txBody>
      </p:sp>
      <p:sp>
        <p:nvSpPr>
          <p:cNvPr id="69" name="文本框 68">
            <a:extLst>
              <a:ext uri="{FF2B5EF4-FFF2-40B4-BE49-F238E27FC236}">
                <a16:creationId xmlns="" xmlns:a16="http://schemas.microsoft.com/office/drawing/2014/main" id="{B0EC6A1A-9AB0-4F26-97D5-E2215F475626}"/>
              </a:ext>
            </a:extLst>
          </p:cNvPr>
          <p:cNvSpPr txBox="1"/>
          <p:nvPr/>
        </p:nvSpPr>
        <p:spPr>
          <a:xfrm>
            <a:off x="2794946" y="1536940"/>
            <a:ext cx="1357644" cy="415494"/>
          </a:xfrm>
          <a:prstGeom prst="rect">
            <a:avLst/>
          </a:prstGeom>
          <a:noFill/>
        </p:spPr>
        <p:txBody>
          <a:bodyPr wrap="square" lIns="121917" tIns="60958" rIns="121917" bIns="60958" rtlCol="0">
            <a:spAutoFit/>
          </a:bodyPr>
          <a:lstStyle/>
          <a:p>
            <a:r>
              <a:rPr lang="zh-CN" altLang="en-US" sz="1900" b="1" dirty="0"/>
              <a:t>法向量图</a:t>
            </a:r>
          </a:p>
        </p:txBody>
      </p:sp>
      <p:sp>
        <p:nvSpPr>
          <p:cNvPr id="70" name="矩形: 圆角 69">
            <a:extLst>
              <a:ext uri="{FF2B5EF4-FFF2-40B4-BE49-F238E27FC236}">
                <a16:creationId xmlns="" xmlns:a16="http://schemas.microsoft.com/office/drawing/2014/main" id="{EA17FC87-A0AF-4ED6-AC39-73166F3C3D86}"/>
              </a:ext>
            </a:extLst>
          </p:cNvPr>
          <p:cNvSpPr/>
          <p:nvPr/>
        </p:nvSpPr>
        <p:spPr>
          <a:xfrm>
            <a:off x="1570600" y="6219646"/>
            <a:ext cx="1579000" cy="4574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1700" b="1" dirty="0">
                <a:solidFill>
                  <a:schemeClr val="tx1"/>
                </a:solidFill>
              </a:rPr>
              <a:t>深度图估计</a:t>
            </a:r>
          </a:p>
        </p:txBody>
      </p:sp>
      <p:sp>
        <p:nvSpPr>
          <p:cNvPr id="39" name="箭头: 右 38">
            <a:extLst>
              <a:ext uri="{FF2B5EF4-FFF2-40B4-BE49-F238E27FC236}">
                <a16:creationId xmlns="" xmlns:a16="http://schemas.microsoft.com/office/drawing/2014/main" id="{5C730BD3-755D-43D3-91F1-5EDDFC627D0C}"/>
              </a:ext>
            </a:extLst>
          </p:cNvPr>
          <p:cNvSpPr/>
          <p:nvPr/>
        </p:nvSpPr>
        <p:spPr>
          <a:xfrm>
            <a:off x="4558457" y="3905233"/>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0" name="箭头: 右 39">
            <a:extLst>
              <a:ext uri="{FF2B5EF4-FFF2-40B4-BE49-F238E27FC236}">
                <a16:creationId xmlns="" xmlns:a16="http://schemas.microsoft.com/office/drawing/2014/main" id="{5A57BFE0-7767-4332-AC3C-57AA5AA39E01}"/>
              </a:ext>
            </a:extLst>
          </p:cNvPr>
          <p:cNvSpPr/>
          <p:nvPr/>
        </p:nvSpPr>
        <p:spPr>
          <a:xfrm>
            <a:off x="8430527" y="3920167"/>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pic>
        <p:nvPicPr>
          <p:cNvPr id="43" name="图片 42">
            <a:extLst>
              <a:ext uri="{FF2B5EF4-FFF2-40B4-BE49-F238E27FC236}">
                <a16:creationId xmlns="" xmlns:a16="http://schemas.microsoft.com/office/drawing/2014/main" id="{A335B027-29AF-4EFA-9F20-6F862629CFD4}"/>
              </a:ext>
            </a:extLst>
          </p:cNvPr>
          <p:cNvPicPr>
            <a:picLocks noChangeAspect="1"/>
          </p:cNvPicPr>
          <p:nvPr/>
        </p:nvPicPr>
        <p:blipFill>
          <a:blip r:embed="rId12" cstate="screen">
            <a:extLst>
              <a:ext uri="{28A0092B-C50C-407E-A947-70E740481C1C}">
                <a14:useLocalDpi xmlns="" xmlns:a14="http://schemas.microsoft.com/office/drawing/2010/main"/>
              </a:ext>
            </a:extLst>
          </a:blip>
          <a:stretch>
            <a:fillRect/>
          </a:stretch>
        </p:blipFill>
        <p:spPr>
          <a:xfrm>
            <a:off x="5343270" y="2989539"/>
            <a:ext cx="2888668" cy="1861255"/>
          </a:xfrm>
          <a:prstGeom prst="rect">
            <a:avLst/>
          </a:prstGeom>
        </p:spPr>
      </p:pic>
      <p:pic>
        <p:nvPicPr>
          <p:cNvPr id="46" name="图片 45">
            <a:extLst>
              <a:ext uri="{FF2B5EF4-FFF2-40B4-BE49-F238E27FC236}">
                <a16:creationId xmlns="" xmlns:a16="http://schemas.microsoft.com/office/drawing/2014/main" id="{67B697FD-3027-483A-A026-8B96C6F21012}"/>
              </a:ext>
            </a:extLst>
          </p:cNvPr>
          <p:cNvPicPr>
            <a:picLocks noChangeAspect="1"/>
          </p:cNvPicPr>
          <p:nvPr/>
        </p:nvPicPr>
        <p:blipFill>
          <a:blip r:embed="rId13" cstate="screen">
            <a:extLst>
              <a:ext uri="{28A0092B-C50C-407E-A947-70E740481C1C}">
                <a14:useLocalDpi xmlns="" xmlns:a14="http://schemas.microsoft.com/office/drawing/2010/main"/>
              </a:ext>
            </a:extLst>
          </a:blip>
          <a:stretch>
            <a:fillRect/>
          </a:stretch>
        </p:blipFill>
        <p:spPr>
          <a:xfrm>
            <a:off x="9377160" y="2927647"/>
            <a:ext cx="2379752" cy="2335764"/>
          </a:xfrm>
          <a:prstGeom prst="rect">
            <a:avLst/>
          </a:prstGeom>
        </p:spPr>
      </p:pic>
      <p:sp>
        <p:nvSpPr>
          <p:cNvPr id="51" name="矩形: 圆角 50">
            <a:extLst>
              <a:ext uri="{FF2B5EF4-FFF2-40B4-BE49-F238E27FC236}">
                <a16:creationId xmlns="" xmlns:a16="http://schemas.microsoft.com/office/drawing/2014/main" id="{D238E94F-DED5-4D5C-A9B8-6AA0292D68C6}"/>
              </a:ext>
            </a:extLst>
          </p:cNvPr>
          <p:cNvSpPr/>
          <p:nvPr/>
        </p:nvSpPr>
        <p:spPr>
          <a:xfrm>
            <a:off x="5998104" y="6218154"/>
            <a:ext cx="1579000" cy="4574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1700" b="1" dirty="0">
                <a:solidFill>
                  <a:schemeClr val="tx1"/>
                </a:solidFill>
              </a:rPr>
              <a:t>稠密重建</a:t>
            </a:r>
          </a:p>
        </p:txBody>
      </p:sp>
      <p:sp>
        <p:nvSpPr>
          <p:cNvPr id="53" name="矩形: 圆角 52">
            <a:extLst>
              <a:ext uri="{FF2B5EF4-FFF2-40B4-BE49-F238E27FC236}">
                <a16:creationId xmlns="" xmlns:a16="http://schemas.microsoft.com/office/drawing/2014/main" id="{95DC74E7-CD95-4474-9007-BE578581A82C}"/>
              </a:ext>
            </a:extLst>
          </p:cNvPr>
          <p:cNvSpPr/>
          <p:nvPr/>
        </p:nvSpPr>
        <p:spPr>
          <a:xfrm>
            <a:off x="9655900" y="6218154"/>
            <a:ext cx="1785621" cy="4574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1700" b="1" dirty="0">
                <a:solidFill>
                  <a:schemeClr val="tx1"/>
                </a:solidFill>
              </a:rPr>
              <a:t>表面重建</a:t>
            </a:r>
          </a:p>
        </p:txBody>
      </p:sp>
      <p:sp>
        <p:nvSpPr>
          <p:cNvPr id="54" name="箭头: 右 53">
            <a:extLst>
              <a:ext uri="{FF2B5EF4-FFF2-40B4-BE49-F238E27FC236}">
                <a16:creationId xmlns="" xmlns:a16="http://schemas.microsoft.com/office/drawing/2014/main" id="{C383AF93-26E1-435C-BF3A-AA7AEDAB1427}"/>
              </a:ext>
            </a:extLst>
          </p:cNvPr>
          <p:cNvSpPr/>
          <p:nvPr/>
        </p:nvSpPr>
        <p:spPr>
          <a:xfrm>
            <a:off x="4334972" y="6323363"/>
            <a:ext cx="657939" cy="2285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55" name="箭头: 右 54">
            <a:extLst>
              <a:ext uri="{FF2B5EF4-FFF2-40B4-BE49-F238E27FC236}">
                <a16:creationId xmlns="" xmlns:a16="http://schemas.microsoft.com/office/drawing/2014/main" id="{198231AA-D329-4854-A5B3-25808BD509FA}"/>
              </a:ext>
            </a:extLst>
          </p:cNvPr>
          <p:cNvSpPr/>
          <p:nvPr/>
        </p:nvSpPr>
        <p:spPr>
          <a:xfrm>
            <a:off x="8248943" y="6323363"/>
            <a:ext cx="657939" cy="2285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0" name="矩形: 圆角 29">
            <a:extLst>
              <a:ext uri="{FF2B5EF4-FFF2-40B4-BE49-F238E27FC236}">
                <a16:creationId xmlns="" xmlns:a16="http://schemas.microsoft.com/office/drawing/2014/main" id="{6E588D0C-9D27-4749-8FE7-D287DE999562}"/>
              </a:ext>
            </a:extLst>
          </p:cNvPr>
          <p:cNvSpPr/>
          <p:nvPr/>
        </p:nvSpPr>
        <p:spPr>
          <a:xfrm>
            <a:off x="9240234" y="2488869"/>
            <a:ext cx="2641489" cy="3246524"/>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extLst>
      <p:ext uri="{BB962C8B-B14F-4D97-AF65-F5344CB8AC3E}">
        <p14:creationId xmlns="" xmlns:p14="http://schemas.microsoft.com/office/powerpoint/2010/main" val="51745411"/>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4749988" cy="615553"/>
          </a:xfrm>
          <a:prstGeom prst="rect">
            <a:avLst/>
          </a:prstGeom>
          <a:noFill/>
        </p:spPr>
        <p:txBody>
          <a:bodyPr wrap="square" lIns="121917" tIns="60958" rIns="121917" bIns="60958" rtlCol="0">
            <a:spAutoFit/>
          </a:bodyPr>
          <a:lstStyle/>
          <a:p>
            <a:r>
              <a:rPr lang="en-US" altLang="zh-CN" sz="3200" b="1" dirty="0">
                <a:cs typeface="+mn-ea"/>
                <a:sym typeface="+mn-lt"/>
              </a:rPr>
              <a:t>2.5 </a:t>
            </a:r>
            <a:r>
              <a:rPr lang="zh-CN" altLang="en-US" sz="3200" b="1" dirty="0">
                <a:cs typeface="+mn-ea"/>
                <a:sym typeface="+mn-lt"/>
              </a:rPr>
              <a:t>泊松表面重建效果</a:t>
            </a:r>
          </a:p>
        </p:txBody>
      </p:sp>
      <p:sp>
        <p:nvSpPr>
          <p:cNvPr id="107" name="Text Placeholder 34"/>
          <p:cNvSpPr txBox="1"/>
          <p:nvPr/>
        </p:nvSpPr>
        <p:spPr>
          <a:xfrm>
            <a:off x="1311804" y="3267471"/>
            <a:ext cx="2739496" cy="471167"/>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b="1" dirty="0"/>
              <a:t>        泊松曲面重建</a:t>
            </a: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38" name="Text Placeholder 34">
            <a:extLst>
              <a:ext uri="{FF2B5EF4-FFF2-40B4-BE49-F238E27FC236}">
                <a16:creationId xmlns="" xmlns:a16="http://schemas.microsoft.com/office/drawing/2014/main" id="{C6FC140E-95AB-439D-AD72-9172CDA631AD}"/>
              </a:ext>
            </a:extLst>
          </p:cNvPr>
          <p:cNvSpPr txBox="1"/>
          <p:nvPr/>
        </p:nvSpPr>
        <p:spPr>
          <a:xfrm>
            <a:off x="5058304" y="3308235"/>
            <a:ext cx="2739496" cy="471167"/>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b="1" dirty="0"/>
              <a:t>        三角面片重建</a:t>
            </a:r>
            <a:endParaRPr lang="en-US" altLang="zh-CN" b="1" dirty="0">
              <a:sym typeface="+mn-lt"/>
            </a:endParaRPr>
          </a:p>
        </p:txBody>
      </p:sp>
      <p:sp>
        <p:nvSpPr>
          <p:cNvPr id="41" name="Text Placeholder 34">
            <a:extLst>
              <a:ext uri="{FF2B5EF4-FFF2-40B4-BE49-F238E27FC236}">
                <a16:creationId xmlns="" xmlns:a16="http://schemas.microsoft.com/office/drawing/2014/main" id="{A1A42AAF-6E0A-4958-8DE0-54BF1E051C6D}"/>
              </a:ext>
            </a:extLst>
          </p:cNvPr>
          <p:cNvSpPr txBox="1"/>
          <p:nvPr/>
        </p:nvSpPr>
        <p:spPr>
          <a:xfrm>
            <a:off x="1311804" y="6214342"/>
            <a:ext cx="2739496" cy="471167"/>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b="1" dirty="0"/>
              <a:t>        泊松重建细节</a:t>
            </a:r>
            <a:r>
              <a:rPr lang="en-US" altLang="zh-CN" b="1" dirty="0"/>
              <a:t>(a)</a:t>
            </a:r>
            <a:endParaRPr lang="en-US" altLang="zh-CN" b="1" dirty="0">
              <a:sym typeface="+mn-lt"/>
            </a:endParaRPr>
          </a:p>
        </p:txBody>
      </p:sp>
      <p:sp>
        <p:nvSpPr>
          <p:cNvPr id="42" name="Text Placeholder 34">
            <a:extLst>
              <a:ext uri="{FF2B5EF4-FFF2-40B4-BE49-F238E27FC236}">
                <a16:creationId xmlns="" xmlns:a16="http://schemas.microsoft.com/office/drawing/2014/main" id="{EFBE483C-3020-4B15-8376-830D312A0513}"/>
              </a:ext>
            </a:extLst>
          </p:cNvPr>
          <p:cNvSpPr txBox="1"/>
          <p:nvPr/>
        </p:nvSpPr>
        <p:spPr>
          <a:xfrm>
            <a:off x="4949385" y="6236802"/>
            <a:ext cx="2739496" cy="471167"/>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b="1" dirty="0"/>
              <a:t>        泊松重建细节</a:t>
            </a:r>
            <a:r>
              <a:rPr lang="en-US" altLang="zh-CN" b="1" dirty="0"/>
              <a:t>(b)</a:t>
            </a:r>
            <a:endParaRPr lang="en-US" altLang="zh-CN" b="1" dirty="0">
              <a:sym typeface="+mn-lt"/>
            </a:endParaRPr>
          </a:p>
        </p:txBody>
      </p:sp>
      <p:pic>
        <p:nvPicPr>
          <p:cNvPr id="3" name="图片 2">
            <a:extLst>
              <a:ext uri="{FF2B5EF4-FFF2-40B4-BE49-F238E27FC236}">
                <a16:creationId xmlns="" xmlns:a16="http://schemas.microsoft.com/office/drawing/2014/main" id="{63F23415-9FAB-430A-8ED2-99248ECC985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43927" y="1171008"/>
            <a:ext cx="3244971" cy="2137227"/>
          </a:xfrm>
          <a:prstGeom prst="rect">
            <a:avLst/>
          </a:prstGeom>
        </p:spPr>
      </p:pic>
      <p:pic>
        <p:nvPicPr>
          <p:cNvPr id="7" name="图片 6">
            <a:extLst>
              <a:ext uri="{FF2B5EF4-FFF2-40B4-BE49-F238E27FC236}">
                <a16:creationId xmlns="" xmlns:a16="http://schemas.microsoft.com/office/drawing/2014/main" id="{02D69B43-5089-4421-B2AB-DB879844BDE4}"/>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058304" y="1132035"/>
            <a:ext cx="3244971" cy="2215173"/>
          </a:xfrm>
          <a:prstGeom prst="rect">
            <a:avLst/>
          </a:prstGeom>
        </p:spPr>
      </p:pic>
      <p:pic>
        <p:nvPicPr>
          <p:cNvPr id="9" name="图片 8">
            <a:extLst>
              <a:ext uri="{FF2B5EF4-FFF2-40B4-BE49-F238E27FC236}">
                <a16:creationId xmlns="" xmlns:a16="http://schemas.microsoft.com/office/drawing/2014/main" id="{ABD4D2C9-7341-49EB-B5EB-27B8CFA2BE3B}"/>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043927" y="3873500"/>
            <a:ext cx="3244971" cy="2363301"/>
          </a:xfrm>
          <a:prstGeom prst="rect">
            <a:avLst/>
          </a:prstGeom>
        </p:spPr>
      </p:pic>
      <p:pic>
        <p:nvPicPr>
          <p:cNvPr id="11" name="图片 10">
            <a:extLst>
              <a:ext uri="{FF2B5EF4-FFF2-40B4-BE49-F238E27FC236}">
                <a16:creationId xmlns="" xmlns:a16="http://schemas.microsoft.com/office/drawing/2014/main" id="{7071DEF5-387D-4FC7-8186-7E5EECCC4333}"/>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5081091" y="3912230"/>
            <a:ext cx="3222184" cy="2363301"/>
          </a:xfrm>
          <a:prstGeom prst="rect">
            <a:avLst/>
          </a:prstGeom>
        </p:spPr>
      </p:pic>
      <p:sp>
        <p:nvSpPr>
          <p:cNvPr id="19" name="Text Placeholder 34">
            <a:extLst>
              <a:ext uri="{FF2B5EF4-FFF2-40B4-BE49-F238E27FC236}">
                <a16:creationId xmlns="" xmlns:a16="http://schemas.microsoft.com/office/drawing/2014/main" id="{DC3959AA-E01E-4B19-88B1-41B8E7612510}"/>
              </a:ext>
            </a:extLst>
          </p:cNvPr>
          <p:cNvSpPr txBox="1"/>
          <p:nvPr/>
        </p:nvSpPr>
        <p:spPr>
          <a:xfrm>
            <a:off x="8482076" y="2017107"/>
            <a:ext cx="3656421" cy="347011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b="1" dirty="0"/>
              <a:t>由重建效果不难看出：</a:t>
            </a:r>
            <a:endParaRPr lang="en-US" altLang="zh-CN" b="1" dirty="0"/>
          </a:p>
          <a:p>
            <a:pPr marL="380990" indent="-380990" fontAlgn="base">
              <a:lnSpc>
                <a:spcPct val="125000"/>
              </a:lnSpc>
              <a:spcBef>
                <a:spcPts val="0"/>
              </a:spcBef>
              <a:spcAft>
                <a:spcPct val="0"/>
              </a:spcAft>
              <a:buClr>
                <a:schemeClr val="accent1"/>
              </a:buClr>
              <a:buFont typeface="Wingdings" panose="05000000000000000000" pitchFamily="2" charset="2"/>
              <a:buChar char="p"/>
            </a:pPr>
            <a:r>
              <a:rPr lang="zh-CN" altLang="en-US" b="1" dirty="0">
                <a:sym typeface="+mn-lt"/>
              </a:rPr>
              <a:t>泊松表面重建的效果比三角面片重建的效果好。</a:t>
            </a:r>
            <a:endParaRPr lang="en-US" altLang="zh-CN" b="1" dirty="0">
              <a:sym typeface="+mn-lt"/>
            </a:endParaRPr>
          </a:p>
          <a:p>
            <a:pPr marL="380990" indent="-380990" fontAlgn="base">
              <a:lnSpc>
                <a:spcPct val="125000"/>
              </a:lnSpc>
              <a:spcBef>
                <a:spcPts val="0"/>
              </a:spcBef>
              <a:spcAft>
                <a:spcPct val="0"/>
              </a:spcAft>
              <a:buClr>
                <a:schemeClr val="accent1"/>
              </a:buClr>
              <a:buFont typeface="Wingdings" panose="05000000000000000000" pitchFamily="2" charset="2"/>
              <a:buChar char="p"/>
            </a:pPr>
            <a:r>
              <a:rPr lang="zh-CN" altLang="en-US" b="1" dirty="0">
                <a:sym typeface="+mn-lt"/>
              </a:rPr>
              <a:t>尽管泊松曲面重建的效果已经比较好，但表面仍不够平滑、模型的局部仍不够完整。</a:t>
            </a:r>
            <a:endParaRPr lang="en-US" altLang="zh-CN" b="1" dirty="0">
              <a:sym typeface="+mn-lt"/>
            </a:endParaRPr>
          </a:p>
        </p:txBody>
      </p:sp>
    </p:spTree>
    <p:extLst>
      <p:ext uri="{BB962C8B-B14F-4D97-AF65-F5344CB8AC3E}">
        <p14:creationId xmlns="" xmlns:p14="http://schemas.microsoft.com/office/powerpoint/2010/main" val="827014797"/>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5499112" cy="615553"/>
          </a:xfrm>
          <a:prstGeom prst="rect">
            <a:avLst/>
          </a:prstGeom>
          <a:noFill/>
        </p:spPr>
        <p:txBody>
          <a:bodyPr wrap="square" lIns="121917" tIns="60958" rIns="121917" bIns="60958" rtlCol="0">
            <a:spAutoFit/>
          </a:bodyPr>
          <a:lstStyle/>
          <a:p>
            <a:r>
              <a:rPr lang="en-US" altLang="zh-CN" sz="3200" b="1" dirty="0">
                <a:cs typeface="+mn-ea"/>
                <a:sym typeface="+mn-lt"/>
              </a:rPr>
              <a:t>2.6 </a:t>
            </a:r>
            <a:r>
              <a:rPr lang="zh-CN" altLang="en-US" sz="3200" b="1" dirty="0">
                <a:cs typeface="+mn-ea"/>
                <a:sym typeface="+mn-lt"/>
              </a:rPr>
              <a:t>不同点云上采样算法对比</a:t>
            </a: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pic>
        <p:nvPicPr>
          <p:cNvPr id="2" name="图片 1">
            <a:extLst>
              <a:ext uri="{FF2B5EF4-FFF2-40B4-BE49-F238E27FC236}">
                <a16:creationId xmlns="" xmlns:a16="http://schemas.microsoft.com/office/drawing/2014/main" id="{9F632B5A-CC85-4C32-8D83-40FDCF0426F5}"/>
              </a:ext>
            </a:extLst>
          </p:cNvPr>
          <p:cNvPicPr>
            <a:picLocks noChangeAspect="1"/>
          </p:cNvPicPr>
          <p:nvPr/>
        </p:nvPicPr>
        <p:blipFill rotWithShape="1">
          <a:blip r:embed="rId4" cstate="print"/>
          <a:srcRect l="6441"/>
          <a:stretch/>
        </p:blipFill>
        <p:spPr>
          <a:xfrm>
            <a:off x="46733" y="1737774"/>
            <a:ext cx="2176464" cy="1818983"/>
          </a:xfrm>
          <a:prstGeom prst="rect">
            <a:avLst/>
          </a:prstGeom>
        </p:spPr>
      </p:pic>
      <p:pic>
        <p:nvPicPr>
          <p:cNvPr id="7" name="图片 6">
            <a:extLst>
              <a:ext uri="{FF2B5EF4-FFF2-40B4-BE49-F238E27FC236}">
                <a16:creationId xmlns="" xmlns:a16="http://schemas.microsoft.com/office/drawing/2014/main" id="{D95BED1D-7398-4146-9D1D-390DB9870F63}"/>
              </a:ext>
            </a:extLst>
          </p:cNvPr>
          <p:cNvPicPr>
            <a:picLocks noChangeAspect="1"/>
          </p:cNvPicPr>
          <p:nvPr/>
        </p:nvPicPr>
        <p:blipFill rotWithShape="1">
          <a:blip r:embed="rId5" cstate="print">
            <a:extLst>
              <a:ext uri="{28A0092B-C50C-407E-A947-70E740481C1C}">
                <a14:useLocalDpi xmlns="" xmlns:a14="http://schemas.microsoft.com/office/drawing/2010/main" val="0"/>
              </a:ext>
            </a:extLst>
          </a:blip>
          <a:srcRect l="2582" r="7050"/>
          <a:stretch/>
        </p:blipFill>
        <p:spPr>
          <a:xfrm>
            <a:off x="2209871" y="1737774"/>
            <a:ext cx="2237643" cy="1818983"/>
          </a:xfrm>
          <a:prstGeom prst="rect">
            <a:avLst/>
          </a:prstGeom>
        </p:spPr>
      </p:pic>
      <p:sp>
        <p:nvSpPr>
          <p:cNvPr id="13" name="Text Placeholder 34">
            <a:extLst>
              <a:ext uri="{FF2B5EF4-FFF2-40B4-BE49-F238E27FC236}">
                <a16:creationId xmlns="" xmlns:a16="http://schemas.microsoft.com/office/drawing/2014/main" id="{3DC7B339-E671-4414-A4EB-E459FA987C4F}"/>
              </a:ext>
            </a:extLst>
          </p:cNvPr>
          <p:cNvSpPr txBox="1"/>
          <p:nvPr/>
        </p:nvSpPr>
        <p:spPr>
          <a:xfrm>
            <a:off x="103040" y="3556757"/>
            <a:ext cx="1854003" cy="28515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sz="1300" b="1" dirty="0"/>
              <a:t>        原始点云</a:t>
            </a:r>
            <a:r>
              <a:rPr lang="en-US" altLang="zh-CN" sz="1300" b="1" dirty="0"/>
              <a:t>(4505)</a:t>
            </a:r>
            <a:endParaRPr lang="en-US" altLang="zh-CN" sz="1300" b="1" dirty="0">
              <a:sym typeface="+mn-lt"/>
            </a:endParaRPr>
          </a:p>
        </p:txBody>
      </p:sp>
      <p:sp>
        <p:nvSpPr>
          <p:cNvPr id="17" name="Text Placeholder 34">
            <a:extLst>
              <a:ext uri="{FF2B5EF4-FFF2-40B4-BE49-F238E27FC236}">
                <a16:creationId xmlns="" xmlns:a16="http://schemas.microsoft.com/office/drawing/2014/main" id="{D6F1DD24-D40C-4FF6-BF9B-60725C457F14}"/>
              </a:ext>
            </a:extLst>
          </p:cNvPr>
          <p:cNvSpPr txBox="1"/>
          <p:nvPr/>
        </p:nvSpPr>
        <p:spPr>
          <a:xfrm>
            <a:off x="2401603" y="3556757"/>
            <a:ext cx="1854003" cy="28515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sz="1300" b="1" dirty="0"/>
              <a:t>        </a:t>
            </a:r>
            <a:r>
              <a:rPr lang="en-US" altLang="zh-CN" sz="1300" b="1" dirty="0"/>
              <a:t>MPU(18020)</a:t>
            </a:r>
            <a:endParaRPr lang="en-US" altLang="zh-CN" sz="1300" b="1" dirty="0">
              <a:sym typeface="+mn-lt"/>
            </a:endParaRPr>
          </a:p>
        </p:txBody>
      </p:sp>
      <p:pic>
        <p:nvPicPr>
          <p:cNvPr id="10" name="图片 9">
            <a:extLst>
              <a:ext uri="{FF2B5EF4-FFF2-40B4-BE49-F238E27FC236}">
                <a16:creationId xmlns="" xmlns:a16="http://schemas.microsoft.com/office/drawing/2014/main" id="{522E56A0-1187-4DB0-93E2-946D11FD6281}"/>
              </a:ext>
            </a:extLst>
          </p:cNvPr>
          <p:cNvPicPr>
            <a:picLocks noChangeAspect="1"/>
          </p:cNvPicPr>
          <p:nvPr/>
        </p:nvPicPr>
        <p:blipFill rotWithShape="1">
          <a:blip r:embed="rId6" cstate="print">
            <a:extLst>
              <a:ext uri="{28A0092B-C50C-407E-A947-70E740481C1C}">
                <a14:useLocalDpi xmlns="" xmlns:a14="http://schemas.microsoft.com/office/drawing/2010/main" val="0"/>
              </a:ext>
            </a:extLst>
          </a:blip>
          <a:srcRect l="1707"/>
          <a:stretch/>
        </p:blipFill>
        <p:spPr>
          <a:xfrm>
            <a:off x="46734" y="3915235"/>
            <a:ext cx="2231023" cy="1801192"/>
          </a:xfrm>
          <a:prstGeom prst="rect">
            <a:avLst/>
          </a:prstGeom>
        </p:spPr>
      </p:pic>
      <p:sp>
        <p:nvSpPr>
          <p:cNvPr id="18" name="Text Placeholder 34">
            <a:extLst>
              <a:ext uri="{FF2B5EF4-FFF2-40B4-BE49-F238E27FC236}">
                <a16:creationId xmlns="" xmlns:a16="http://schemas.microsoft.com/office/drawing/2014/main" id="{7E46513A-3C8F-4A84-BDA7-F296E3115209}"/>
              </a:ext>
            </a:extLst>
          </p:cNvPr>
          <p:cNvSpPr txBox="1"/>
          <p:nvPr/>
        </p:nvSpPr>
        <p:spPr>
          <a:xfrm>
            <a:off x="102013" y="5639201"/>
            <a:ext cx="1854003" cy="28515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sz="1300" b="1" dirty="0"/>
              <a:t>        </a:t>
            </a:r>
            <a:r>
              <a:rPr lang="en-US" altLang="zh-CN" sz="1300" b="1" dirty="0"/>
              <a:t>PU-Net(18020)</a:t>
            </a:r>
            <a:endParaRPr lang="en-US" altLang="zh-CN" sz="1300" b="1" dirty="0">
              <a:sym typeface="+mn-lt"/>
            </a:endParaRPr>
          </a:p>
        </p:txBody>
      </p:sp>
      <p:pic>
        <p:nvPicPr>
          <p:cNvPr id="12" name="图片 11">
            <a:extLst>
              <a:ext uri="{FF2B5EF4-FFF2-40B4-BE49-F238E27FC236}">
                <a16:creationId xmlns="" xmlns:a16="http://schemas.microsoft.com/office/drawing/2014/main" id="{47E0017C-BDB4-4313-A445-FE4FC9C1CEF6}"/>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77757" y="3941546"/>
            <a:ext cx="2173623" cy="1660479"/>
          </a:xfrm>
          <a:prstGeom prst="rect">
            <a:avLst/>
          </a:prstGeom>
        </p:spPr>
      </p:pic>
      <p:sp>
        <p:nvSpPr>
          <p:cNvPr id="20" name="Text Placeholder 34">
            <a:extLst>
              <a:ext uri="{FF2B5EF4-FFF2-40B4-BE49-F238E27FC236}">
                <a16:creationId xmlns="" xmlns:a16="http://schemas.microsoft.com/office/drawing/2014/main" id="{9B255442-6CBC-4B9B-B69C-0D4499CB1C1A}"/>
              </a:ext>
            </a:extLst>
          </p:cNvPr>
          <p:cNvSpPr txBox="1"/>
          <p:nvPr/>
        </p:nvSpPr>
        <p:spPr>
          <a:xfrm>
            <a:off x="2291105" y="5639201"/>
            <a:ext cx="1854003" cy="28515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sz="1300" b="1" dirty="0"/>
              <a:t>        </a:t>
            </a:r>
            <a:r>
              <a:rPr lang="en-US" altLang="zh-CN" sz="1300" b="1" dirty="0"/>
              <a:t>PU-GCN(18020)</a:t>
            </a:r>
            <a:endParaRPr lang="en-US" altLang="zh-CN" sz="1300" b="1" dirty="0">
              <a:sym typeface="+mn-lt"/>
            </a:endParaRPr>
          </a:p>
        </p:txBody>
      </p:sp>
      <p:pic>
        <p:nvPicPr>
          <p:cNvPr id="21" name="图片 20">
            <a:extLst>
              <a:ext uri="{FF2B5EF4-FFF2-40B4-BE49-F238E27FC236}">
                <a16:creationId xmlns="" xmlns:a16="http://schemas.microsoft.com/office/drawing/2014/main" id="{EB85F13D-F58A-4427-A448-F38071F3E8F0}"/>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6495675" y="1636464"/>
            <a:ext cx="1771501" cy="2171265"/>
          </a:xfrm>
          <a:prstGeom prst="rect">
            <a:avLst/>
          </a:prstGeom>
        </p:spPr>
      </p:pic>
      <p:pic>
        <p:nvPicPr>
          <p:cNvPr id="23" name="图片 22">
            <a:extLst>
              <a:ext uri="{FF2B5EF4-FFF2-40B4-BE49-F238E27FC236}">
                <a16:creationId xmlns="" xmlns:a16="http://schemas.microsoft.com/office/drawing/2014/main" id="{4FD23F4E-FEED-4C97-81F3-310196545F21}"/>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8208647" y="1601110"/>
            <a:ext cx="1771752" cy="2314125"/>
          </a:xfrm>
          <a:prstGeom prst="rect">
            <a:avLst/>
          </a:prstGeom>
        </p:spPr>
      </p:pic>
      <p:pic>
        <p:nvPicPr>
          <p:cNvPr id="27" name="图片 26">
            <a:extLst>
              <a:ext uri="{FF2B5EF4-FFF2-40B4-BE49-F238E27FC236}">
                <a16:creationId xmlns="" xmlns:a16="http://schemas.microsoft.com/office/drawing/2014/main" id="{DD3F781F-D47E-40F9-AA7C-5DF96342184F}"/>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6418163" y="4042678"/>
            <a:ext cx="1926524" cy="2314125"/>
          </a:xfrm>
          <a:prstGeom prst="rect">
            <a:avLst/>
          </a:prstGeom>
        </p:spPr>
      </p:pic>
      <p:pic>
        <p:nvPicPr>
          <p:cNvPr id="29" name="图片 28">
            <a:extLst>
              <a:ext uri="{FF2B5EF4-FFF2-40B4-BE49-F238E27FC236}">
                <a16:creationId xmlns="" xmlns:a16="http://schemas.microsoft.com/office/drawing/2014/main" id="{D14B175D-798D-4BA4-8056-ADB9152447EA}"/>
              </a:ext>
            </a:extLst>
          </p:cNvPr>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8285515" y="4096451"/>
            <a:ext cx="1779588" cy="2206579"/>
          </a:xfrm>
          <a:prstGeom prst="rect">
            <a:avLst/>
          </a:prstGeom>
        </p:spPr>
      </p:pic>
      <p:sp>
        <p:nvSpPr>
          <p:cNvPr id="31" name="Text Placeholder 34">
            <a:extLst>
              <a:ext uri="{FF2B5EF4-FFF2-40B4-BE49-F238E27FC236}">
                <a16:creationId xmlns="" xmlns:a16="http://schemas.microsoft.com/office/drawing/2014/main" id="{F1C95B1B-16FA-41AE-8100-BF67854F39D8}"/>
              </a:ext>
            </a:extLst>
          </p:cNvPr>
          <p:cNvSpPr txBox="1"/>
          <p:nvPr/>
        </p:nvSpPr>
        <p:spPr>
          <a:xfrm>
            <a:off x="6393079" y="3736573"/>
            <a:ext cx="1854003" cy="28515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sz="1300" b="1" dirty="0"/>
              <a:t>        原始点云</a:t>
            </a:r>
            <a:r>
              <a:rPr lang="en-US" altLang="zh-CN" sz="1300" b="1" dirty="0"/>
              <a:t>(3196)</a:t>
            </a:r>
            <a:endParaRPr lang="en-US" altLang="zh-CN" sz="1300" b="1" dirty="0">
              <a:sym typeface="+mn-lt"/>
            </a:endParaRPr>
          </a:p>
        </p:txBody>
      </p:sp>
      <p:sp>
        <p:nvSpPr>
          <p:cNvPr id="32" name="Text Placeholder 34">
            <a:extLst>
              <a:ext uri="{FF2B5EF4-FFF2-40B4-BE49-F238E27FC236}">
                <a16:creationId xmlns="" xmlns:a16="http://schemas.microsoft.com/office/drawing/2014/main" id="{DED8C70D-24EE-4638-87DF-906765A81035}"/>
              </a:ext>
            </a:extLst>
          </p:cNvPr>
          <p:cNvSpPr txBox="1"/>
          <p:nvPr/>
        </p:nvSpPr>
        <p:spPr>
          <a:xfrm>
            <a:off x="8186739" y="3747048"/>
            <a:ext cx="1854003" cy="28515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sz="1300" b="1" dirty="0"/>
              <a:t>        </a:t>
            </a:r>
            <a:r>
              <a:rPr lang="en-US" altLang="zh-CN" sz="1300" b="1" dirty="0"/>
              <a:t>MPU(18020)</a:t>
            </a:r>
            <a:endParaRPr lang="en-US" altLang="zh-CN" sz="1300" b="1" dirty="0">
              <a:sym typeface="+mn-lt"/>
            </a:endParaRPr>
          </a:p>
        </p:txBody>
      </p:sp>
      <p:sp>
        <p:nvSpPr>
          <p:cNvPr id="33" name="Text Placeholder 34">
            <a:extLst>
              <a:ext uri="{FF2B5EF4-FFF2-40B4-BE49-F238E27FC236}">
                <a16:creationId xmlns="" xmlns:a16="http://schemas.microsoft.com/office/drawing/2014/main" id="{04991770-B3B8-4E4E-AF9A-7798BB6CA2E2}"/>
              </a:ext>
            </a:extLst>
          </p:cNvPr>
          <p:cNvSpPr txBox="1"/>
          <p:nvPr/>
        </p:nvSpPr>
        <p:spPr>
          <a:xfrm>
            <a:off x="6391505" y="6260984"/>
            <a:ext cx="1854003" cy="28515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sz="1300" b="1" dirty="0"/>
              <a:t>        </a:t>
            </a:r>
            <a:r>
              <a:rPr lang="en-US" altLang="zh-CN" sz="1300" b="1" dirty="0"/>
              <a:t>PU-Net(18020)</a:t>
            </a:r>
            <a:endParaRPr lang="en-US" altLang="zh-CN" sz="1300" b="1" dirty="0">
              <a:sym typeface="+mn-lt"/>
            </a:endParaRPr>
          </a:p>
        </p:txBody>
      </p:sp>
      <p:sp>
        <p:nvSpPr>
          <p:cNvPr id="34" name="Text Placeholder 34">
            <a:extLst>
              <a:ext uri="{FF2B5EF4-FFF2-40B4-BE49-F238E27FC236}">
                <a16:creationId xmlns="" xmlns:a16="http://schemas.microsoft.com/office/drawing/2014/main" id="{F7D7F700-B9E9-4ECA-9517-FDED179E9C31}"/>
              </a:ext>
            </a:extLst>
          </p:cNvPr>
          <p:cNvSpPr txBox="1"/>
          <p:nvPr/>
        </p:nvSpPr>
        <p:spPr>
          <a:xfrm>
            <a:off x="8126396" y="6263688"/>
            <a:ext cx="1854003" cy="28515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sz="1300" b="1" dirty="0"/>
              <a:t>        </a:t>
            </a:r>
            <a:r>
              <a:rPr lang="en-US" altLang="zh-CN" sz="1300" b="1" dirty="0"/>
              <a:t>PU-GCN(18020)</a:t>
            </a:r>
            <a:endParaRPr lang="en-US" altLang="zh-CN" sz="1300" b="1" dirty="0">
              <a:sym typeface="+mn-lt"/>
            </a:endParaRPr>
          </a:p>
        </p:txBody>
      </p:sp>
      <p:pic>
        <p:nvPicPr>
          <p:cNvPr id="30" name="图片 29">
            <a:extLst>
              <a:ext uri="{FF2B5EF4-FFF2-40B4-BE49-F238E27FC236}">
                <a16:creationId xmlns="" xmlns:a16="http://schemas.microsoft.com/office/drawing/2014/main" id="{4297A920-67DA-49F2-A6B4-C895CE00A236}"/>
              </a:ext>
            </a:extLst>
          </p:cNvPr>
          <p:cNvPicPr>
            <a:picLocks noChangeAspect="1"/>
          </p:cNvPicPr>
          <p:nvPr/>
        </p:nvPicPr>
        <p:blipFill>
          <a:blip r:embed="rId12" cstate="print"/>
          <a:stretch>
            <a:fillRect/>
          </a:stretch>
        </p:blipFill>
        <p:spPr>
          <a:xfrm>
            <a:off x="4975542" y="1557594"/>
            <a:ext cx="992121" cy="1030452"/>
          </a:xfrm>
          <a:prstGeom prst="rect">
            <a:avLst/>
          </a:prstGeom>
          <a:ln>
            <a:solidFill>
              <a:schemeClr val="tx1"/>
            </a:solidFill>
          </a:ln>
        </p:spPr>
      </p:pic>
      <p:sp>
        <p:nvSpPr>
          <p:cNvPr id="36" name="流程图: 接点 35">
            <a:extLst>
              <a:ext uri="{FF2B5EF4-FFF2-40B4-BE49-F238E27FC236}">
                <a16:creationId xmlns="" xmlns:a16="http://schemas.microsoft.com/office/drawing/2014/main" id="{FBA9B44D-0E5E-4580-AA11-73787DAF89EF}"/>
              </a:ext>
            </a:extLst>
          </p:cNvPr>
          <p:cNvSpPr/>
          <p:nvPr/>
        </p:nvSpPr>
        <p:spPr>
          <a:xfrm>
            <a:off x="3847384" y="1889971"/>
            <a:ext cx="383061" cy="358897"/>
          </a:xfrm>
          <a:prstGeom prst="flowChartConnector">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cxnSp>
        <p:nvCxnSpPr>
          <p:cNvPr id="39" name="直接连接符 38">
            <a:extLst>
              <a:ext uri="{FF2B5EF4-FFF2-40B4-BE49-F238E27FC236}">
                <a16:creationId xmlns="" xmlns:a16="http://schemas.microsoft.com/office/drawing/2014/main" id="{9A84C3A7-FF10-4246-A8D9-DFCA3DEF8845}"/>
              </a:ext>
            </a:extLst>
          </p:cNvPr>
          <p:cNvCxnSpPr>
            <a:cxnSpLocks/>
          </p:cNvCxnSpPr>
          <p:nvPr/>
        </p:nvCxnSpPr>
        <p:spPr>
          <a:xfrm flipV="1">
            <a:off x="4038915" y="1568431"/>
            <a:ext cx="912655" cy="315023"/>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 xmlns:a16="http://schemas.microsoft.com/office/drawing/2014/main" id="{420A990D-33B9-4446-9F87-26BEBE87D8AC}"/>
              </a:ext>
            </a:extLst>
          </p:cNvPr>
          <p:cNvCxnSpPr>
            <a:cxnSpLocks/>
          </p:cNvCxnSpPr>
          <p:nvPr/>
        </p:nvCxnSpPr>
        <p:spPr>
          <a:xfrm>
            <a:off x="4027962" y="2258736"/>
            <a:ext cx="947580" cy="323585"/>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 xmlns:a16="http://schemas.microsoft.com/office/drawing/2014/main" id="{FE716E76-276B-4E78-BE2E-729E2E6819B3}"/>
              </a:ext>
            </a:extLst>
          </p:cNvPr>
          <p:cNvPicPr>
            <a:picLocks noChangeAspect="1"/>
          </p:cNvPicPr>
          <p:nvPr/>
        </p:nvPicPr>
        <p:blipFill>
          <a:blip r:embed="rId13" cstate="print"/>
          <a:stretch>
            <a:fillRect/>
          </a:stretch>
        </p:blipFill>
        <p:spPr>
          <a:xfrm>
            <a:off x="1829919" y="5815059"/>
            <a:ext cx="895675" cy="975940"/>
          </a:xfrm>
          <a:prstGeom prst="rect">
            <a:avLst/>
          </a:prstGeom>
          <a:ln>
            <a:solidFill>
              <a:schemeClr val="tx1"/>
            </a:solidFill>
          </a:ln>
        </p:spPr>
      </p:pic>
      <p:sp>
        <p:nvSpPr>
          <p:cNvPr id="45" name="流程图: 接点 44">
            <a:extLst>
              <a:ext uri="{FF2B5EF4-FFF2-40B4-BE49-F238E27FC236}">
                <a16:creationId xmlns="" xmlns:a16="http://schemas.microsoft.com/office/drawing/2014/main" id="{FC7967D4-3498-4B91-9A8C-545F94D78F31}"/>
              </a:ext>
            </a:extLst>
          </p:cNvPr>
          <p:cNvSpPr/>
          <p:nvPr/>
        </p:nvSpPr>
        <p:spPr>
          <a:xfrm>
            <a:off x="1747235" y="4026324"/>
            <a:ext cx="383061" cy="358897"/>
          </a:xfrm>
          <a:prstGeom prst="flowChartConnector">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cxnSp>
        <p:nvCxnSpPr>
          <p:cNvPr id="46" name="直接连接符 45">
            <a:extLst>
              <a:ext uri="{FF2B5EF4-FFF2-40B4-BE49-F238E27FC236}">
                <a16:creationId xmlns="" xmlns:a16="http://schemas.microsoft.com/office/drawing/2014/main" id="{CA3CF101-A8E3-498D-A3D5-3678600986E5}"/>
              </a:ext>
            </a:extLst>
          </p:cNvPr>
          <p:cNvCxnSpPr>
            <a:cxnSpLocks/>
          </p:cNvCxnSpPr>
          <p:nvPr/>
        </p:nvCxnSpPr>
        <p:spPr>
          <a:xfrm>
            <a:off x="2133225" y="4179601"/>
            <a:ext cx="583355" cy="159828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ECDA296F-6984-4F8F-A2A5-40AB60BD2BF7}"/>
              </a:ext>
            </a:extLst>
          </p:cNvPr>
          <p:cNvCxnSpPr>
            <a:cxnSpLocks/>
          </p:cNvCxnSpPr>
          <p:nvPr/>
        </p:nvCxnSpPr>
        <p:spPr>
          <a:xfrm>
            <a:off x="1747235" y="4255623"/>
            <a:ext cx="82684" cy="155943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 xmlns:a16="http://schemas.microsoft.com/office/drawing/2014/main" id="{96D264E3-A3BF-4AB2-AEFF-76559D2C5210}"/>
              </a:ext>
            </a:extLst>
          </p:cNvPr>
          <p:cNvPicPr>
            <a:picLocks noChangeAspect="1"/>
          </p:cNvPicPr>
          <p:nvPr/>
        </p:nvPicPr>
        <p:blipFill rotWithShape="1">
          <a:blip r:embed="rId14"/>
          <a:srcRect t="7524"/>
          <a:stretch/>
        </p:blipFill>
        <p:spPr>
          <a:xfrm>
            <a:off x="4890203" y="3892341"/>
            <a:ext cx="1232755" cy="1030452"/>
          </a:xfrm>
          <a:prstGeom prst="rect">
            <a:avLst/>
          </a:prstGeom>
          <a:ln>
            <a:solidFill>
              <a:schemeClr val="tx1"/>
            </a:solidFill>
          </a:ln>
        </p:spPr>
      </p:pic>
      <p:sp>
        <p:nvSpPr>
          <p:cNvPr id="57" name="流程图: 接点 56">
            <a:extLst>
              <a:ext uri="{FF2B5EF4-FFF2-40B4-BE49-F238E27FC236}">
                <a16:creationId xmlns="" xmlns:a16="http://schemas.microsoft.com/office/drawing/2014/main" id="{C4593571-6D5E-4153-83AC-943E9CC27003}"/>
              </a:ext>
            </a:extLst>
          </p:cNvPr>
          <p:cNvSpPr/>
          <p:nvPr/>
        </p:nvSpPr>
        <p:spPr>
          <a:xfrm>
            <a:off x="3953578" y="4085022"/>
            <a:ext cx="383061" cy="358897"/>
          </a:xfrm>
          <a:prstGeom prst="flowChartConnector">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cxnSp>
        <p:nvCxnSpPr>
          <p:cNvPr id="58" name="直接连接符 57">
            <a:extLst>
              <a:ext uri="{FF2B5EF4-FFF2-40B4-BE49-F238E27FC236}">
                <a16:creationId xmlns="" xmlns:a16="http://schemas.microsoft.com/office/drawing/2014/main" id="{7B7C0008-2A9A-4D78-8BF2-D74D76171038}"/>
              </a:ext>
            </a:extLst>
          </p:cNvPr>
          <p:cNvCxnSpPr>
            <a:cxnSpLocks/>
          </p:cNvCxnSpPr>
          <p:nvPr/>
        </p:nvCxnSpPr>
        <p:spPr>
          <a:xfrm flipV="1">
            <a:off x="4134523" y="3904368"/>
            <a:ext cx="745372" cy="187435"/>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 xmlns:a16="http://schemas.microsoft.com/office/drawing/2014/main" id="{71A383C0-6066-4EDB-8CDE-6EE72B8C7849}"/>
              </a:ext>
            </a:extLst>
          </p:cNvPr>
          <p:cNvCxnSpPr>
            <a:cxnSpLocks/>
          </p:cNvCxnSpPr>
          <p:nvPr/>
        </p:nvCxnSpPr>
        <p:spPr>
          <a:xfrm>
            <a:off x="4099115" y="4451553"/>
            <a:ext cx="780780" cy="45492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 xmlns:a16="http://schemas.microsoft.com/office/drawing/2014/main" id="{BEF2190E-99CD-41DB-BD5D-094D7287A7FA}"/>
              </a:ext>
            </a:extLst>
          </p:cNvPr>
          <p:cNvPicPr>
            <a:picLocks noChangeAspect="1"/>
          </p:cNvPicPr>
          <p:nvPr/>
        </p:nvPicPr>
        <p:blipFill>
          <a:blip r:embed="rId15" cstate="print"/>
          <a:stretch>
            <a:fillRect/>
          </a:stretch>
        </p:blipFill>
        <p:spPr>
          <a:xfrm>
            <a:off x="10506295" y="1542213"/>
            <a:ext cx="1432008" cy="1268793"/>
          </a:xfrm>
          <a:prstGeom prst="rect">
            <a:avLst/>
          </a:prstGeom>
          <a:ln>
            <a:solidFill>
              <a:schemeClr val="tx1"/>
            </a:solidFill>
          </a:ln>
        </p:spPr>
      </p:pic>
      <p:pic>
        <p:nvPicPr>
          <p:cNvPr id="64" name="图片 63">
            <a:extLst>
              <a:ext uri="{FF2B5EF4-FFF2-40B4-BE49-F238E27FC236}">
                <a16:creationId xmlns="" xmlns:a16="http://schemas.microsoft.com/office/drawing/2014/main" id="{5162223C-17B0-46AB-A29A-ED152E8ACC7D}"/>
              </a:ext>
            </a:extLst>
          </p:cNvPr>
          <p:cNvPicPr>
            <a:picLocks noChangeAspect="1"/>
          </p:cNvPicPr>
          <p:nvPr/>
        </p:nvPicPr>
        <p:blipFill>
          <a:blip r:embed="rId16" cstate="print"/>
          <a:stretch>
            <a:fillRect/>
          </a:stretch>
        </p:blipFill>
        <p:spPr>
          <a:xfrm>
            <a:off x="10589641" y="4082363"/>
            <a:ext cx="1492087" cy="1393200"/>
          </a:xfrm>
          <a:prstGeom prst="rect">
            <a:avLst/>
          </a:prstGeom>
          <a:ln>
            <a:solidFill>
              <a:schemeClr val="tx1"/>
            </a:solidFill>
          </a:ln>
        </p:spPr>
      </p:pic>
      <p:pic>
        <p:nvPicPr>
          <p:cNvPr id="65" name="图片 64">
            <a:extLst>
              <a:ext uri="{FF2B5EF4-FFF2-40B4-BE49-F238E27FC236}">
                <a16:creationId xmlns="" xmlns:a16="http://schemas.microsoft.com/office/drawing/2014/main" id="{10F9ABEE-54A5-43FA-84A3-8FDDC8059DBC}"/>
              </a:ext>
            </a:extLst>
          </p:cNvPr>
          <p:cNvPicPr>
            <a:picLocks noChangeAspect="1"/>
          </p:cNvPicPr>
          <p:nvPr/>
        </p:nvPicPr>
        <p:blipFill rotWithShape="1">
          <a:blip r:embed="rId17" cstate="print"/>
          <a:srcRect t="6128" r="8512"/>
          <a:stretch/>
        </p:blipFill>
        <p:spPr>
          <a:xfrm>
            <a:off x="4951570" y="5265362"/>
            <a:ext cx="1241300" cy="1382941"/>
          </a:xfrm>
          <a:prstGeom prst="rect">
            <a:avLst/>
          </a:prstGeom>
          <a:ln>
            <a:solidFill>
              <a:schemeClr val="tx1"/>
            </a:solidFill>
          </a:ln>
        </p:spPr>
      </p:pic>
      <p:sp>
        <p:nvSpPr>
          <p:cNvPr id="67" name="流程图: 接点 66">
            <a:extLst>
              <a:ext uri="{FF2B5EF4-FFF2-40B4-BE49-F238E27FC236}">
                <a16:creationId xmlns="" xmlns:a16="http://schemas.microsoft.com/office/drawing/2014/main" id="{CD6D7387-39E9-44C3-BC11-9CD465A056EC}"/>
              </a:ext>
            </a:extLst>
          </p:cNvPr>
          <p:cNvSpPr/>
          <p:nvPr/>
        </p:nvSpPr>
        <p:spPr>
          <a:xfrm>
            <a:off x="9248020" y="1705297"/>
            <a:ext cx="657981" cy="600512"/>
          </a:xfrm>
          <a:prstGeom prst="flowChartConnector">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cxnSp>
        <p:nvCxnSpPr>
          <p:cNvPr id="68" name="直接连接符 67">
            <a:extLst>
              <a:ext uri="{FF2B5EF4-FFF2-40B4-BE49-F238E27FC236}">
                <a16:creationId xmlns="" xmlns:a16="http://schemas.microsoft.com/office/drawing/2014/main" id="{E4B2600E-679F-4D91-B280-5FC08E9E3556}"/>
              </a:ext>
            </a:extLst>
          </p:cNvPr>
          <p:cNvCxnSpPr>
            <a:cxnSpLocks/>
            <a:stCxn id="67" idx="0"/>
          </p:cNvCxnSpPr>
          <p:nvPr/>
        </p:nvCxnSpPr>
        <p:spPr>
          <a:xfrm flipV="1">
            <a:off x="9577011" y="1547119"/>
            <a:ext cx="929284" cy="158179"/>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 xmlns:a16="http://schemas.microsoft.com/office/drawing/2014/main" id="{A72C3C61-13B4-4E13-BE22-9220D90FA5A7}"/>
              </a:ext>
            </a:extLst>
          </p:cNvPr>
          <p:cNvCxnSpPr>
            <a:cxnSpLocks/>
          </p:cNvCxnSpPr>
          <p:nvPr/>
        </p:nvCxnSpPr>
        <p:spPr>
          <a:xfrm>
            <a:off x="9560009" y="2320284"/>
            <a:ext cx="946287" cy="490721"/>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5" name="流程图: 接点 74">
            <a:extLst>
              <a:ext uri="{FF2B5EF4-FFF2-40B4-BE49-F238E27FC236}">
                <a16:creationId xmlns="" xmlns:a16="http://schemas.microsoft.com/office/drawing/2014/main" id="{7E5E6F13-8992-4B8B-ACF7-6C950C38A2B1}"/>
              </a:ext>
            </a:extLst>
          </p:cNvPr>
          <p:cNvSpPr/>
          <p:nvPr/>
        </p:nvSpPr>
        <p:spPr>
          <a:xfrm>
            <a:off x="9447128" y="4234105"/>
            <a:ext cx="657981" cy="600512"/>
          </a:xfrm>
          <a:prstGeom prst="flowChartConnector">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cxnSp>
        <p:nvCxnSpPr>
          <p:cNvPr id="76" name="直接连接符 75">
            <a:extLst>
              <a:ext uri="{FF2B5EF4-FFF2-40B4-BE49-F238E27FC236}">
                <a16:creationId xmlns="" xmlns:a16="http://schemas.microsoft.com/office/drawing/2014/main" id="{1982019D-9918-480C-B5EB-D247E109D1EC}"/>
              </a:ext>
            </a:extLst>
          </p:cNvPr>
          <p:cNvCxnSpPr>
            <a:cxnSpLocks/>
            <a:stCxn id="75" idx="0"/>
          </p:cNvCxnSpPr>
          <p:nvPr/>
        </p:nvCxnSpPr>
        <p:spPr>
          <a:xfrm flipV="1">
            <a:off x="9776120" y="4080241"/>
            <a:ext cx="813521" cy="15386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 xmlns:a16="http://schemas.microsoft.com/office/drawing/2014/main" id="{DD2726CC-6AB2-4F82-A105-A68D0FD84863}"/>
              </a:ext>
            </a:extLst>
          </p:cNvPr>
          <p:cNvCxnSpPr>
            <a:cxnSpLocks/>
            <a:stCxn id="75" idx="4"/>
          </p:cNvCxnSpPr>
          <p:nvPr/>
        </p:nvCxnSpPr>
        <p:spPr>
          <a:xfrm>
            <a:off x="9776120" y="4834617"/>
            <a:ext cx="813521" cy="63882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3" name="流程图: 接点 82">
            <a:extLst>
              <a:ext uri="{FF2B5EF4-FFF2-40B4-BE49-F238E27FC236}">
                <a16:creationId xmlns="" xmlns:a16="http://schemas.microsoft.com/office/drawing/2014/main" id="{09D97A56-7114-4008-B9A3-7CE2B3078465}"/>
              </a:ext>
            </a:extLst>
          </p:cNvPr>
          <p:cNvSpPr/>
          <p:nvPr/>
        </p:nvSpPr>
        <p:spPr>
          <a:xfrm>
            <a:off x="7593742" y="4255623"/>
            <a:ext cx="657981" cy="600512"/>
          </a:xfrm>
          <a:prstGeom prst="flowChartConnector">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cxnSp>
        <p:nvCxnSpPr>
          <p:cNvPr id="84" name="直接连接符 83">
            <a:extLst>
              <a:ext uri="{FF2B5EF4-FFF2-40B4-BE49-F238E27FC236}">
                <a16:creationId xmlns="" xmlns:a16="http://schemas.microsoft.com/office/drawing/2014/main" id="{84C4BE4A-E8F5-419A-AF2E-6099191D0C7E}"/>
              </a:ext>
            </a:extLst>
          </p:cNvPr>
          <p:cNvCxnSpPr>
            <a:cxnSpLocks/>
          </p:cNvCxnSpPr>
          <p:nvPr/>
        </p:nvCxnSpPr>
        <p:spPr>
          <a:xfrm flipV="1">
            <a:off x="6185810" y="4259531"/>
            <a:ext cx="1680903" cy="1005831"/>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 xmlns:a16="http://schemas.microsoft.com/office/drawing/2014/main" id="{8F4EFA07-6D30-498F-812B-44518962AE5F}"/>
              </a:ext>
            </a:extLst>
          </p:cNvPr>
          <p:cNvCxnSpPr>
            <a:cxnSpLocks/>
            <a:endCxn id="83" idx="5"/>
          </p:cNvCxnSpPr>
          <p:nvPr/>
        </p:nvCxnSpPr>
        <p:spPr>
          <a:xfrm flipV="1">
            <a:off x="6185809" y="4768192"/>
            <a:ext cx="1969555" cy="1875357"/>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4" name="Text Placeholder 34">
            <a:extLst>
              <a:ext uri="{FF2B5EF4-FFF2-40B4-BE49-F238E27FC236}">
                <a16:creationId xmlns="" xmlns:a16="http://schemas.microsoft.com/office/drawing/2014/main" id="{F976CCFB-702C-49BD-8AFA-C1FB7DBD537E}"/>
              </a:ext>
            </a:extLst>
          </p:cNvPr>
          <p:cNvSpPr txBox="1"/>
          <p:nvPr/>
        </p:nvSpPr>
        <p:spPr>
          <a:xfrm>
            <a:off x="172210" y="741236"/>
            <a:ext cx="11766092" cy="806101"/>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buClr>
                <a:schemeClr val="accent1"/>
              </a:buClr>
              <a:buFont typeface="Wingdings" panose="05000000000000000000" pitchFamily="2" charset="2"/>
              <a:buChar char="p"/>
            </a:pPr>
            <a:r>
              <a:rPr lang="zh-CN" altLang="en-US" sz="1900" b="1" dirty="0">
                <a:cs typeface="+mn-ea"/>
                <a:sym typeface="+mn-lt"/>
              </a:rPr>
              <a:t>在对</a:t>
            </a:r>
            <a:r>
              <a:rPr lang="en-US" altLang="zh-CN" sz="1900" b="1" dirty="0">
                <a:cs typeface="+mn-ea"/>
                <a:sym typeface="+mn-lt"/>
              </a:rPr>
              <a:t>AUV</a:t>
            </a:r>
            <a:r>
              <a:rPr lang="zh-CN" altLang="en-US" sz="1900" b="1" dirty="0">
                <a:cs typeface="+mn-ea"/>
                <a:sym typeface="+mn-lt"/>
              </a:rPr>
              <a:t>进行三维重建的过程中，发现重建得到的</a:t>
            </a:r>
            <a:r>
              <a:rPr lang="zh-CN" altLang="en-US" sz="1900" b="1" dirty="0">
                <a:solidFill>
                  <a:srgbClr val="FF0000"/>
                </a:solidFill>
                <a:cs typeface="+mn-ea"/>
                <a:sym typeface="+mn-lt"/>
              </a:rPr>
              <a:t>模型并不理想</a:t>
            </a:r>
            <a:r>
              <a:rPr lang="zh-CN" altLang="en-US" sz="1900" b="1" dirty="0">
                <a:cs typeface="+mn-ea"/>
                <a:sym typeface="+mn-lt"/>
              </a:rPr>
              <a:t>。有数据集的原因（图像采集的问题），也有可能是</a:t>
            </a:r>
            <a:r>
              <a:rPr lang="en-US" altLang="zh-CN" sz="1900" b="1" dirty="0">
                <a:cs typeface="+mn-ea"/>
                <a:sym typeface="+mn-lt"/>
              </a:rPr>
              <a:t>AUV</a:t>
            </a:r>
            <a:r>
              <a:rPr lang="zh-CN" altLang="en-US" sz="1900" b="1" dirty="0">
                <a:cs typeface="+mn-ea"/>
                <a:sym typeface="+mn-lt"/>
              </a:rPr>
              <a:t>物体表面本身就比较光滑、缺乏纹理。因此，考虑对重建得到的点云进行上采样处理（此处的上采样包括点云扩充和点云孔洞的修复）。</a:t>
            </a:r>
          </a:p>
          <a:p>
            <a:pPr>
              <a:buClr>
                <a:schemeClr val="accent1"/>
              </a:buClr>
            </a:pPr>
            <a:endParaRPr lang="en-US" altLang="zh-CN" sz="1900" b="1" dirty="0">
              <a:cs typeface="+mn-ea"/>
              <a:sym typeface="+mn-lt"/>
            </a:endParaRPr>
          </a:p>
          <a:p>
            <a:pPr fontAlgn="base">
              <a:lnSpc>
                <a:spcPct val="125000"/>
              </a:lnSpc>
              <a:spcBef>
                <a:spcPts val="0"/>
              </a:spcBef>
              <a:spcAft>
                <a:spcPct val="0"/>
              </a:spcAft>
            </a:pPr>
            <a:endParaRPr lang="en-US" altLang="zh-CN" sz="1900" b="1" dirty="0">
              <a:sym typeface="+mn-lt"/>
            </a:endParaRPr>
          </a:p>
        </p:txBody>
      </p:sp>
    </p:spTree>
    <p:extLst>
      <p:ext uri="{BB962C8B-B14F-4D97-AF65-F5344CB8AC3E}">
        <p14:creationId xmlns="" xmlns:p14="http://schemas.microsoft.com/office/powerpoint/2010/main" val="383085235"/>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4564067" cy="615553"/>
          </a:xfrm>
          <a:prstGeom prst="rect">
            <a:avLst/>
          </a:prstGeom>
          <a:noFill/>
        </p:spPr>
        <p:txBody>
          <a:bodyPr wrap="square" lIns="121917" tIns="60958" rIns="121917" bIns="60958" rtlCol="0">
            <a:spAutoFit/>
          </a:bodyPr>
          <a:lstStyle/>
          <a:p>
            <a:r>
              <a:rPr lang="en-US" altLang="zh-CN" sz="3200" b="1" dirty="0">
                <a:cs typeface="+mn-ea"/>
                <a:sym typeface="+mn-lt"/>
              </a:rPr>
              <a:t>2.7 PU-GCN</a:t>
            </a:r>
            <a:r>
              <a:rPr lang="zh-CN" altLang="en-US" sz="3200" b="1" dirty="0">
                <a:cs typeface="+mn-ea"/>
                <a:sym typeface="+mn-lt"/>
              </a:rPr>
              <a:t>网络结构</a:t>
            </a:r>
          </a:p>
        </p:txBody>
      </p:sp>
      <p:sp>
        <p:nvSpPr>
          <p:cNvPr id="107" name="Text Placeholder 34"/>
          <p:cNvSpPr txBox="1"/>
          <p:nvPr/>
        </p:nvSpPr>
        <p:spPr>
          <a:xfrm>
            <a:off x="333904" y="957629"/>
            <a:ext cx="11328400" cy="2252932"/>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buClr>
                <a:schemeClr val="accent1"/>
              </a:buClr>
              <a:buFont typeface="Wingdings" panose="05000000000000000000" pitchFamily="2" charset="2"/>
              <a:buChar char="p"/>
            </a:pPr>
            <a:r>
              <a:rPr lang="zh-CN" altLang="en-US" sz="2100" b="1" dirty="0">
                <a:cs typeface="+mn-ea"/>
                <a:sym typeface="+mn-lt"/>
              </a:rPr>
              <a:t>现在普遍的上采样网络采用的都是</a:t>
            </a:r>
            <a:r>
              <a:rPr lang="zh-CN" altLang="en-US" sz="2100" b="1" dirty="0">
                <a:solidFill>
                  <a:srgbClr val="FF0000"/>
                </a:solidFill>
                <a:cs typeface="+mn-ea"/>
                <a:sym typeface="+mn-lt"/>
              </a:rPr>
              <a:t>特征提取器</a:t>
            </a:r>
            <a:r>
              <a:rPr lang="en-US" altLang="zh-CN" sz="2100" b="1" dirty="0">
                <a:solidFill>
                  <a:srgbClr val="FF0000"/>
                </a:solidFill>
                <a:cs typeface="+mn-ea"/>
                <a:sym typeface="+mn-lt"/>
              </a:rPr>
              <a:t>+</a:t>
            </a:r>
            <a:r>
              <a:rPr lang="zh-CN" altLang="en-US" sz="2100" b="1" dirty="0">
                <a:solidFill>
                  <a:srgbClr val="FF0000"/>
                </a:solidFill>
                <a:cs typeface="+mn-ea"/>
                <a:sym typeface="+mn-lt"/>
              </a:rPr>
              <a:t>上采样模块</a:t>
            </a:r>
            <a:r>
              <a:rPr lang="zh-CN" altLang="en-US" sz="2100" b="1" dirty="0">
                <a:cs typeface="+mn-ea"/>
                <a:sym typeface="+mn-lt"/>
              </a:rPr>
              <a:t>这样的工作流程。使用特征提取器学习每个点的多层次特征，利用上采样模块在特征空间中进行扩充，然后将扩充后的特征进行分解并重建为上采样的点云集。</a:t>
            </a:r>
            <a:endParaRPr lang="en-US" altLang="zh-CN" sz="2100" b="1" dirty="0">
              <a:cs typeface="+mn-ea"/>
              <a:sym typeface="+mn-lt"/>
            </a:endParaRPr>
          </a:p>
          <a:p>
            <a:pPr marL="380990" indent="-380990">
              <a:buClr>
                <a:schemeClr val="accent1"/>
              </a:buClr>
              <a:buFont typeface="Wingdings" panose="05000000000000000000" pitchFamily="2" charset="2"/>
              <a:buChar char="p"/>
            </a:pPr>
            <a:r>
              <a:rPr lang="en-US" altLang="zh-CN" sz="2100" b="1" dirty="0">
                <a:cs typeface="+mn-ea"/>
                <a:sym typeface="+mn-lt"/>
              </a:rPr>
              <a:t>PU-GCN</a:t>
            </a:r>
            <a:r>
              <a:rPr lang="zh-CN" altLang="en-US" sz="2100" b="1" dirty="0">
                <a:cs typeface="+mn-ea"/>
                <a:sym typeface="+mn-lt"/>
              </a:rPr>
              <a:t>网络在特征提取阶段使用</a:t>
            </a:r>
            <a:r>
              <a:rPr lang="zh-CN" altLang="en-US" sz="2100" b="1" dirty="0">
                <a:solidFill>
                  <a:srgbClr val="FF0000"/>
                </a:solidFill>
                <a:cs typeface="+mn-ea"/>
                <a:sym typeface="+mn-lt"/>
              </a:rPr>
              <a:t>图卷积网络（</a:t>
            </a:r>
            <a:r>
              <a:rPr lang="en-US" altLang="zh-CN" sz="2100" b="1" dirty="0">
                <a:solidFill>
                  <a:srgbClr val="FF0000"/>
                </a:solidFill>
                <a:cs typeface="+mn-ea"/>
                <a:sym typeface="+mn-lt"/>
              </a:rPr>
              <a:t>GCN</a:t>
            </a:r>
            <a:r>
              <a:rPr lang="zh-CN" altLang="en-US" sz="2100" b="1" dirty="0">
                <a:solidFill>
                  <a:srgbClr val="FF0000"/>
                </a:solidFill>
                <a:cs typeface="+mn-ea"/>
                <a:sym typeface="+mn-lt"/>
              </a:rPr>
              <a:t>）更好地编码来自点邻域的局部点信息</a:t>
            </a:r>
            <a:r>
              <a:rPr lang="zh-CN" altLang="en-US" sz="2100" b="1" dirty="0">
                <a:cs typeface="+mn-ea"/>
                <a:sym typeface="+mn-lt"/>
              </a:rPr>
              <a:t>，更好地保留物体的结构、更多的细节信息，同时通过使用</a:t>
            </a:r>
            <a:r>
              <a:rPr lang="en-US" altLang="zh-CN" sz="2100" b="1" dirty="0">
                <a:cs typeface="+mn-ea"/>
                <a:sym typeface="+mn-lt"/>
              </a:rPr>
              <a:t>Inception</a:t>
            </a:r>
            <a:r>
              <a:rPr lang="zh-CN" altLang="en-US" sz="2100" b="1" dirty="0">
                <a:cs typeface="+mn-ea"/>
                <a:sym typeface="+mn-lt"/>
              </a:rPr>
              <a:t>架构来进一步提高网络性能。</a:t>
            </a:r>
            <a:endParaRPr lang="en-US" altLang="zh-CN" sz="2100" b="1" dirty="0">
              <a:cs typeface="+mn-ea"/>
              <a:sym typeface="+mn-lt"/>
            </a:endParaRPr>
          </a:p>
          <a:p>
            <a:pPr fontAlgn="base">
              <a:lnSpc>
                <a:spcPct val="125000"/>
              </a:lnSpc>
              <a:spcBef>
                <a:spcPts val="0"/>
              </a:spcBef>
              <a:spcAft>
                <a:spcPct val="0"/>
              </a:spcAft>
            </a:pP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pic>
        <p:nvPicPr>
          <p:cNvPr id="10" name="图片 9">
            <a:extLst>
              <a:ext uri="{FF2B5EF4-FFF2-40B4-BE49-F238E27FC236}">
                <a16:creationId xmlns="" xmlns:a16="http://schemas.microsoft.com/office/drawing/2014/main" id="{506047D6-EA4F-408C-8E73-26638E55014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25682" y="3647442"/>
            <a:ext cx="11079281" cy="1935575"/>
          </a:xfrm>
          <a:prstGeom prst="rect">
            <a:avLst/>
          </a:prstGeom>
        </p:spPr>
      </p:pic>
      <p:sp>
        <p:nvSpPr>
          <p:cNvPr id="9" name="Text Placeholder 34">
            <a:extLst>
              <a:ext uri="{FF2B5EF4-FFF2-40B4-BE49-F238E27FC236}">
                <a16:creationId xmlns="" xmlns:a16="http://schemas.microsoft.com/office/drawing/2014/main" id="{3BA155F5-8E7E-4654-BBE5-57B1F0308521}"/>
              </a:ext>
            </a:extLst>
          </p:cNvPr>
          <p:cNvSpPr txBox="1"/>
          <p:nvPr/>
        </p:nvSpPr>
        <p:spPr>
          <a:xfrm>
            <a:off x="5032617" y="5601078"/>
            <a:ext cx="2490296" cy="471167"/>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b="1" dirty="0"/>
              <a:t>        </a:t>
            </a:r>
            <a:r>
              <a:rPr lang="en-US" altLang="zh-CN" b="1" dirty="0"/>
              <a:t>PU-GCN</a:t>
            </a:r>
            <a:r>
              <a:rPr lang="zh-CN" altLang="en-US" b="1" dirty="0"/>
              <a:t>网络结构</a:t>
            </a:r>
            <a:endParaRPr lang="en-US" altLang="zh-CN" b="1" dirty="0">
              <a:sym typeface="+mn-lt"/>
            </a:endParaRPr>
          </a:p>
        </p:txBody>
      </p:sp>
    </p:spTree>
    <p:extLst>
      <p:ext uri="{BB962C8B-B14F-4D97-AF65-F5344CB8AC3E}">
        <p14:creationId xmlns="" xmlns:p14="http://schemas.microsoft.com/office/powerpoint/2010/main" val="2030611847"/>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3969991" cy="615553"/>
          </a:xfrm>
          <a:prstGeom prst="rect">
            <a:avLst/>
          </a:prstGeom>
          <a:noFill/>
        </p:spPr>
        <p:txBody>
          <a:bodyPr wrap="square" lIns="121917" tIns="60958" rIns="121917" bIns="60958" rtlCol="0">
            <a:spAutoFit/>
          </a:bodyPr>
          <a:lstStyle/>
          <a:p>
            <a:r>
              <a:rPr lang="en-US" altLang="zh-CN" sz="3200" b="1" dirty="0">
                <a:cs typeface="+mn-ea"/>
                <a:sym typeface="+mn-lt"/>
              </a:rPr>
              <a:t>2.8 </a:t>
            </a:r>
            <a:r>
              <a:rPr lang="zh-CN" altLang="en-US" sz="3200" b="1" dirty="0">
                <a:cs typeface="+mn-ea"/>
                <a:sym typeface="+mn-lt"/>
              </a:rPr>
              <a:t>点云上采样</a:t>
            </a:r>
          </a:p>
        </p:txBody>
      </p:sp>
      <p:sp>
        <p:nvSpPr>
          <p:cNvPr id="107" name="Text Placeholder 34"/>
          <p:cNvSpPr txBox="1"/>
          <p:nvPr/>
        </p:nvSpPr>
        <p:spPr>
          <a:xfrm>
            <a:off x="333904" y="957628"/>
            <a:ext cx="11328400" cy="820373"/>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buClr>
                <a:schemeClr val="accent1"/>
              </a:buClr>
              <a:buFont typeface="Wingdings" panose="05000000000000000000" pitchFamily="2" charset="2"/>
              <a:buChar char="p"/>
            </a:pPr>
            <a:r>
              <a:rPr lang="zh-CN" altLang="en-US" sz="2100" b="1" dirty="0">
                <a:cs typeface="+mn-ea"/>
                <a:sym typeface="+mn-lt"/>
              </a:rPr>
              <a:t>对重建得到的</a:t>
            </a:r>
            <a:r>
              <a:rPr lang="en-US" altLang="zh-CN" b="1" dirty="0">
                <a:cs typeface="+mn-ea"/>
                <a:sym typeface="+mn-lt"/>
              </a:rPr>
              <a:t>AUV</a:t>
            </a:r>
            <a:r>
              <a:rPr lang="zh-CN" altLang="en-US" b="1" dirty="0">
                <a:cs typeface="+mn-ea"/>
                <a:sym typeface="+mn-lt"/>
              </a:rPr>
              <a:t>稀疏、稠密点云进行上采样处理，该处理不仅能够进行点云的上采样，还可以对缺失部分进行有效的补充。</a:t>
            </a:r>
            <a:endParaRPr lang="en-US" altLang="zh-CN" sz="2100" b="1" dirty="0">
              <a:cs typeface="+mn-ea"/>
              <a:sym typeface="+mn-lt"/>
            </a:endParaRPr>
          </a:p>
          <a:p>
            <a:pPr fontAlgn="base">
              <a:lnSpc>
                <a:spcPct val="125000"/>
              </a:lnSpc>
              <a:spcBef>
                <a:spcPts val="0"/>
              </a:spcBef>
              <a:spcAft>
                <a:spcPct val="0"/>
              </a:spcAft>
            </a:pP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pic>
        <p:nvPicPr>
          <p:cNvPr id="3" name="图片 2">
            <a:extLst>
              <a:ext uri="{FF2B5EF4-FFF2-40B4-BE49-F238E27FC236}">
                <a16:creationId xmlns="" xmlns:a16="http://schemas.microsoft.com/office/drawing/2014/main" id="{00321F4C-5A51-4527-9CFF-679024E02338}"/>
              </a:ext>
            </a:extLst>
          </p:cNvPr>
          <p:cNvPicPr>
            <a:picLocks noChangeAspect="1"/>
          </p:cNvPicPr>
          <p:nvPr/>
        </p:nvPicPr>
        <p:blipFill rotWithShape="1">
          <a:blip r:embed="rId4">
            <a:extLst>
              <a:ext uri="{28A0092B-C50C-407E-A947-70E740481C1C}">
                <a14:useLocalDpi xmlns="" xmlns:a14="http://schemas.microsoft.com/office/drawing/2010/main" val="0"/>
              </a:ext>
            </a:extLst>
          </a:blip>
          <a:srcRect t="5312" r="66116"/>
          <a:stretch/>
        </p:blipFill>
        <p:spPr>
          <a:xfrm>
            <a:off x="3403373" y="1734831"/>
            <a:ext cx="2718028" cy="3725253"/>
          </a:xfrm>
          <a:prstGeom prst="rect">
            <a:avLst/>
          </a:prstGeom>
        </p:spPr>
      </p:pic>
      <p:sp>
        <p:nvSpPr>
          <p:cNvPr id="9" name="Text Placeholder 34">
            <a:extLst>
              <a:ext uri="{FF2B5EF4-FFF2-40B4-BE49-F238E27FC236}">
                <a16:creationId xmlns="" xmlns:a16="http://schemas.microsoft.com/office/drawing/2014/main" id="{BE9ED83E-9750-4353-B727-A6EF24A5F71B}"/>
              </a:ext>
            </a:extLst>
          </p:cNvPr>
          <p:cNvSpPr txBox="1"/>
          <p:nvPr/>
        </p:nvSpPr>
        <p:spPr>
          <a:xfrm>
            <a:off x="431800" y="5673839"/>
            <a:ext cx="11328400" cy="820373"/>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sz="2100" b="1" dirty="0">
                <a:cs typeface="+mn-ea"/>
                <a:sym typeface="+mn-lt"/>
              </a:rPr>
              <a:t>由不同网络的上采样处理结果来看，</a:t>
            </a:r>
            <a:r>
              <a:rPr lang="en-US" altLang="zh-CN" sz="2100" b="1" dirty="0">
                <a:cs typeface="+mn-ea"/>
                <a:sym typeface="+mn-lt"/>
              </a:rPr>
              <a:t>PU-GCN</a:t>
            </a:r>
            <a:r>
              <a:rPr lang="zh-CN" altLang="en-US" sz="2100" b="1" dirty="0">
                <a:cs typeface="+mn-ea"/>
                <a:sym typeface="+mn-lt"/>
              </a:rPr>
              <a:t>网络处理的效果更好，因此我们选定</a:t>
            </a:r>
            <a:r>
              <a:rPr lang="en-US" altLang="zh-CN" sz="2100" b="1" dirty="0">
                <a:cs typeface="+mn-ea"/>
                <a:sym typeface="+mn-lt"/>
              </a:rPr>
              <a:t>PU-GCN</a:t>
            </a:r>
            <a:r>
              <a:rPr lang="zh-CN" altLang="en-US" sz="2100" b="1" dirty="0">
                <a:cs typeface="+mn-ea"/>
                <a:sym typeface="+mn-lt"/>
              </a:rPr>
              <a:t>网络作为基本的处理算法。</a:t>
            </a:r>
            <a:endParaRPr lang="en-US" altLang="zh-CN" b="1" dirty="0">
              <a:sym typeface="+mn-lt"/>
            </a:endParaRPr>
          </a:p>
        </p:txBody>
      </p:sp>
      <p:pic>
        <p:nvPicPr>
          <p:cNvPr id="11" name="图片 10">
            <a:extLst>
              <a:ext uri="{FF2B5EF4-FFF2-40B4-BE49-F238E27FC236}">
                <a16:creationId xmlns="" xmlns:a16="http://schemas.microsoft.com/office/drawing/2014/main" id="{81457B10-A184-40C3-AB46-6BDF2F275882}"/>
              </a:ext>
            </a:extLst>
          </p:cNvPr>
          <p:cNvPicPr>
            <a:picLocks noChangeAspect="1"/>
          </p:cNvPicPr>
          <p:nvPr/>
        </p:nvPicPr>
        <p:blipFill rotWithShape="1">
          <a:blip r:embed="rId4">
            <a:extLst>
              <a:ext uri="{28A0092B-C50C-407E-A947-70E740481C1C}">
                <a14:useLocalDpi xmlns="" xmlns:a14="http://schemas.microsoft.com/office/drawing/2010/main" val="0"/>
              </a:ext>
            </a:extLst>
          </a:blip>
          <a:srcRect l="66116" t="5312"/>
          <a:stretch/>
        </p:blipFill>
        <p:spPr>
          <a:xfrm>
            <a:off x="6275498" y="1698612"/>
            <a:ext cx="2718028" cy="3725253"/>
          </a:xfrm>
          <a:prstGeom prst="rect">
            <a:avLst/>
          </a:prstGeom>
        </p:spPr>
      </p:pic>
    </p:spTree>
    <p:extLst>
      <p:ext uri="{BB962C8B-B14F-4D97-AF65-F5344CB8AC3E}">
        <p14:creationId xmlns="" xmlns:p14="http://schemas.microsoft.com/office/powerpoint/2010/main" val="2438981156"/>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3969991" cy="615553"/>
          </a:xfrm>
          <a:prstGeom prst="rect">
            <a:avLst/>
          </a:prstGeom>
          <a:noFill/>
        </p:spPr>
        <p:txBody>
          <a:bodyPr wrap="square" lIns="121917" tIns="60958" rIns="121917" bIns="60958" rtlCol="0">
            <a:spAutoFit/>
          </a:bodyPr>
          <a:lstStyle/>
          <a:p>
            <a:r>
              <a:rPr lang="en-US" altLang="zh-CN" sz="3200" b="1" dirty="0">
                <a:cs typeface="+mn-ea"/>
                <a:sym typeface="+mn-lt"/>
              </a:rPr>
              <a:t>2.9 </a:t>
            </a:r>
            <a:r>
              <a:rPr lang="zh-CN" altLang="en-US" sz="3200" b="1" dirty="0">
                <a:cs typeface="+mn-ea"/>
                <a:sym typeface="+mn-lt"/>
              </a:rPr>
              <a:t>泊松重建</a:t>
            </a:r>
          </a:p>
        </p:txBody>
      </p:sp>
      <p:sp>
        <p:nvSpPr>
          <p:cNvPr id="107" name="Text Placeholder 34"/>
          <p:cNvSpPr txBox="1"/>
          <p:nvPr/>
        </p:nvSpPr>
        <p:spPr>
          <a:xfrm>
            <a:off x="333904" y="957628"/>
            <a:ext cx="11328400" cy="820373"/>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buClr>
                <a:schemeClr val="accent1"/>
              </a:buClr>
              <a:buFont typeface="Wingdings" panose="05000000000000000000" pitchFamily="2" charset="2"/>
              <a:buChar char="p"/>
            </a:pPr>
            <a:r>
              <a:rPr lang="zh-CN" altLang="en-US" sz="2100" b="1" dirty="0">
                <a:cs typeface="+mn-ea"/>
                <a:sym typeface="+mn-lt"/>
              </a:rPr>
              <a:t>对上</a:t>
            </a:r>
            <a:r>
              <a:rPr lang="zh-CN" altLang="en-US" b="1" dirty="0">
                <a:cs typeface="+mn-ea"/>
                <a:sym typeface="+mn-lt"/>
              </a:rPr>
              <a:t>采样处理之后的</a:t>
            </a:r>
            <a:r>
              <a:rPr lang="en-US" altLang="zh-CN" b="1" dirty="0">
                <a:cs typeface="+mn-ea"/>
                <a:sym typeface="+mn-lt"/>
              </a:rPr>
              <a:t>AUV</a:t>
            </a:r>
            <a:r>
              <a:rPr lang="zh-CN" altLang="en-US" b="1" dirty="0">
                <a:cs typeface="+mn-ea"/>
                <a:sym typeface="+mn-lt"/>
              </a:rPr>
              <a:t>点云进行泊松曲面重建。</a:t>
            </a: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9" name="Text Placeholder 34">
            <a:extLst>
              <a:ext uri="{FF2B5EF4-FFF2-40B4-BE49-F238E27FC236}">
                <a16:creationId xmlns="" xmlns:a16="http://schemas.microsoft.com/office/drawing/2014/main" id="{BE9ED83E-9750-4353-B727-A6EF24A5F71B}"/>
              </a:ext>
            </a:extLst>
          </p:cNvPr>
          <p:cNvSpPr txBox="1"/>
          <p:nvPr/>
        </p:nvSpPr>
        <p:spPr>
          <a:xfrm>
            <a:off x="468551" y="4734561"/>
            <a:ext cx="11328400" cy="1925700"/>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sz="2100" b="1" dirty="0">
                <a:cs typeface="+mn-ea"/>
                <a:sym typeface="+mn-lt"/>
              </a:rPr>
              <a:t>由泊松重建的结果可以看到，目前得到的效果还并不是很好，在接下来的工作中还需要进一步优化。主要考虑从以下方面进行优化：</a:t>
            </a:r>
            <a:endParaRPr lang="en-US" altLang="zh-CN" sz="2100" b="1" dirty="0">
              <a:cs typeface="+mn-ea"/>
              <a:sym typeface="+mn-lt"/>
            </a:endParaRPr>
          </a:p>
          <a:p>
            <a:pPr>
              <a:buClr>
                <a:schemeClr val="accent1"/>
              </a:buClr>
            </a:pPr>
            <a:r>
              <a:rPr lang="zh-CN" altLang="en-US" b="1" dirty="0">
                <a:sym typeface="+mn-lt"/>
              </a:rPr>
              <a:t>（</a:t>
            </a:r>
            <a:r>
              <a:rPr lang="en-US" altLang="zh-CN" b="1" dirty="0">
                <a:sym typeface="+mn-lt"/>
              </a:rPr>
              <a:t>1</a:t>
            </a:r>
            <a:r>
              <a:rPr lang="zh-CN" altLang="en-US" b="1" dirty="0">
                <a:sym typeface="+mn-lt"/>
              </a:rPr>
              <a:t>）尽可能保证采集的数据集的质量，尽量避免在反光、光线过亮等环境下采集图像。</a:t>
            </a:r>
            <a:endParaRPr lang="en-US" altLang="zh-CN" b="1" dirty="0">
              <a:sym typeface="+mn-lt"/>
            </a:endParaRPr>
          </a:p>
          <a:p>
            <a:pPr>
              <a:buClr>
                <a:schemeClr val="accent1"/>
              </a:buClr>
            </a:pPr>
            <a:r>
              <a:rPr lang="zh-CN" altLang="en-US" b="1" dirty="0">
                <a:sym typeface="+mn-lt"/>
              </a:rPr>
              <a:t>（</a:t>
            </a:r>
            <a:r>
              <a:rPr lang="en-US" altLang="zh-CN" b="1" dirty="0">
                <a:sym typeface="+mn-lt"/>
              </a:rPr>
              <a:t>2</a:t>
            </a:r>
            <a:r>
              <a:rPr lang="zh-CN" altLang="en-US" b="1" dirty="0">
                <a:sym typeface="+mn-lt"/>
              </a:rPr>
              <a:t>）可进一步优化</a:t>
            </a:r>
            <a:r>
              <a:rPr lang="en-US" altLang="zh-CN" b="1" dirty="0" err="1">
                <a:sym typeface="+mn-lt"/>
              </a:rPr>
              <a:t>SfM</a:t>
            </a:r>
            <a:r>
              <a:rPr lang="zh-CN" altLang="en-US" b="1" dirty="0">
                <a:sym typeface="+mn-lt"/>
              </a:rPr>
              <a:t>稀疏重建和泊松曲面重建的效果。</a:t>
            </a:r>
            <a:endParaRPr lang="en-US" altLang="zh-CN" b="1" dirty="0">
              <a:sym typeface="+mn-lt"/>
            </a:endParaRPr>
          </a:p>
        </p:txBody>
      </p:sp>
      <p:pic>
        <p:nvPicPr>
          <p:cNvPr id="12" name="图片 11">
            <a:extLst>
              <a:ext uri="{FF2B5EF4-FFF2-40B4-BE49-F238E27FC236}">
                <a16:creationId xmlns="" xmlns:a16="http://schemas.microsoft.com/office/drawing/2014/main" id="{9B14A613-4650-4537-944F-257D90595760}"/>
              </a:ext>
            </a:extLst>
          </p:cNvPr>
          <p:cNvPicPr>
            <a:picLocks noChangeAspect="1"/>
          </p:cNvPicPr>
          <p:nvPr/>
        </p:nvPicPr>
        <p:blipFill>
          <a:blip r:embed="rId4"/>
          <a:stretch>
            <a:fillRect/>
          </a:stretch>
        </p:blipFill>
        <p:spPr>
          <a:xfrm>
            <a:off x="913024" y="1514755"/>
            <a:ext cx="5513565" cy="2960485"/>
          </a:xfrm>
          <a:prstGeom prst="rect">
            <a:avLst/>
          </a:prstGeom>
        </p:spPr>
      </p:pic>
      <p:pic>
        <p:nvPicPr>
          <p:cNvPr id="13" name="图片 12">
            <a:extLst>
              <a:ext uri="{FF2B5EF4-FFF2-40B4-BE49-F238E27FC236}">
                <a16:creationId xmlns="" xmlns:a16="http://schemas.microsoft.com/office/drawing/2014/main" id="{77808A3A-41B5-4457-92D7-ABF17EECD8E0}"/>
              </a:ext>
            </a:extLst>
          </p:cNvPr>
          <p:cNvPicPr>
            <a:picLocks noChangeAspect="1"/>
          </p:cNvPicPr>
          <p:nvPr/>
        </p:nvPicPr>
        <p:blipFill>
          <a:blip r:embed="rId5" cstate="print"/>
          <a:stretch>
            <a:fillRect/>
          </a:stretch>
        </p:blipFill>
        <p:spPr>
          <a:xfrm>
            <a:off x="6738971" y="1514754"/>
            <a:ext cx="4216741" cy="2960484"/>
          </a:xfrm>
          <a:prstGeom prst="rect">
            <a:avLst/>
          </a:prstGeom>
        </p:spPr>
      </p:pic>
    </p:spTree>
    <p:extLst>
      <p:ext uri="{BB962C8B-B14F-4D97-AF65-F5344CB8AC3E}">
        <p14:creationId xmlns="" xmlns:p14="http://schemas.microsoft.com/office/powerpoint/2010/main" val="4066113364"/>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3969991" cy="615553"/>
          </a:xfrm>
          <a:prstGeom prst="rect">
            <a:avLst/>
          </a:prstGeom>
          <a:noFill/>
        </p:spPr>
        <p:txBody>
          <a:bodyPr wrap="square" lIns="121917" tIns="60958" rIns="121917" bIns="60958" rtlCol="0">
            <a:spAutoFit/>
          </a:bodyPr>
          <a:lstStyle/>
          <a:p>
            <a:r>
              <a:rPr lang="en-US" altLang="zh-CN" sz="3200" b="1" dirty="0">
                <a:cs typeface="+mn-ea"/>
                <a:sym typeface="+mn-lt"/>
              </a:rPr>
              <a:t>2.10 </a:t>
            </a:r>
            <a:r>
              <a:rPr lang="zh-CN" altLang="en-US" sz="3200" b="1" dirty="0">
                <a:cs typeface="+mn-ea"/>
                <a:sym typeface="+mn-lt"/>
              </a:rPr>
              <a:t>点云分割</a:t>
            </a:r>
          </a:p>
        </p:txBody>
      </p:sp>
      <p:sp>
        <p:nvSpPr>
          <p:cNvPr id="107" name="Text Placeholder 34"/>
          <p:cNvSpPr txBox="1"/>
          <p:nvPr/>
        </p:nvSpPr>
        <p:spPr>
          <a:xfrm>
            <a:off x="333904" y="957627"/>
            <a:ext cx="11328400" cy="1690371"/>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accent1"/>
              </a:buClr>
            </a:pPr>
            <a:r>
              <a:rPr lang="zh-CN" altLang="en-US" sz="2100" b="1" dirty="0">
                <a:cs typeface="+mn-ea"/>
                <a:sym typeface="+mn-lt"/>
              </a:rPr>
              <a:t>        在点云分割方面，设计了一个以</a:t>
            </a:r>
            <a:r>
              <a:rPr lang="en-US" altLang="zh-CN" sz="2100" b="1" dirty="0" err="1">
                <a:cs typeface="+mn-ea"/>
                <a:sym typeface="+mn-lt"/>
              </a:rPr>
              <a:t>PointSIFT</a:t>
            </a:r>
            <a:r>
              <a:rPr lang="zh-CN" altLang="en-US" sz="2100" b="1" dirty="0">
                <a:cs typeface="+mn-ea"/>
                <a:sym typeface="+mn-lt"/>
              </a:rPr>
              <a:t>网络为基础的点云语义分割框架，该网络可以</a:t>
            </a:r>
            <a:r>
              <a:rPr lang="zh-CN" altLang="en-US" sz="2100" b="1" dirty="0">
                <a:solidFill>
                  <a:srgbClr val="FF0000"/>
                </a:solidFill>
                <a:cs typeface="+mn-ea"/>
                <a:sym typeface="+mn-lt"/>
              </a:rPr>
              <a:t>同时输入深度图像和点云数据</a:t>
            </a:r>
            <a:r>
              <a:rPr lang="zh-CN" altLang="en-US" sz="2100" b="1" dirty="0">
                <a:cs typeface="+mn-ea"/>
                <a:sym typeface="+mn-lt"/>
              </a:rPr>
              <a:t>，最终为点云中的每一个点生成唯一的类别标签。该网络结构由几个模块组成，分别为：掩膜模块，深度图像特征提取模块，注意力机制模块。整体网络框架如图所示。</a:t>
            </a:r>
            <a:endParaRPr lang="en-US" altLang="zh-CN" sz="2100" b="1" dirty="0">
              <a:cs typeface="+mn-ea"/>
              <a:sym typeface="+mn-lt"/>
            </a:endParaRPr>
          </a:p>
          <a:p>
            <a:pPr fontAlgn="base">
              <a:lnSpc>
                <a:spcPct val="120000"/>
              </a:lnSpc>
              <a:spcBef>
                <a:spcPts val="0"/>
              </a:spcBef>
              <a:spcAft>
                <a:spcPct val="0"/>
              </a:spcAft>
            </a:pP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pic>
        <p:nvPicPr>
          <p:cNvPr id="2" name="图片 1">
            <a:extLst>
              <a:ext uri="{FF2B5EF4-FFF2-40B4-BE49-F238E27FC236}">
                <a16:creationId xmlns="" xmlns:a16="http://schemas.microsoft.com/office/drawing/2014/main" id="{F64ED54E-EBE3-4C4C-8516-A7C604C51CD7}"/>
              </a:ext>
            </a:extLst>
          </p:cNvPr>
          <p:cNvPicPr>
            <a:picLocks noChangeAspect="1"/>
          </p:cNvPicPr>
          <p:nvPr/>
        </p:nvPicPr>
        <p:blipFill>
          <a:blip r:embed="rId4"/>
          <a:stretch>
            <a:fillRect/>
          </a:stretch>
        </p:blipFill>
        <p:spPr>
          <a:xfrm>
            <a:off x="1742263" y="2655955"/>
            <a:ext cx="8958151" cy="3356756"/>
          </a:xfrm>
          <a:prstGeom prst="rect">
            <a:avLst/>
          </a:prstGeom>
        </p:spPr>
      </p:pic>
      <p:sp>
        <p:nvSpPr>
          <p:cNvPr id="17" name="Rectangle 99">
            <a:extLst>
              <a:ext uri="{FF2B5EF4-FFF2-40B4-BE49-F238E27FC236}">
                <a16:creationId xmlns="" xmlns:a16="http://schemas.microsoft.com/office/drawing/2014/main" id="{3AF7D817-B2D0-4524-B553-21488B8E13B6}"/>
              </a:ext>
            </a:extLst>
          </p:cNvPr>
          <p:cNvSpPr/>
          <p:nvPr/>
        </p:nvSpPr>
        <p:spPr>
          <a:xfrm>
            <a:off x="5226791" y="5969784"/>
            <a:ext cx="1375773" cy="461645"/>
          </a:xfrm>
          <a:prstGeom prst="rect">
            <a:avLst/>
          </a:prstGeom>
        </p:spPr>
        <p:txBody>
          <a:bodyPr wrap="square" lIns="91420" tIns="45710" rIns="91420" bIns="45710">
            <a:spAutoFit/>
          </a:bodyPr>
          <a:lstStyle/>
          <a:p>
            <a:pPr>
              <a:lnSpc>
                <a:spcPct val="150000"/>
              </a:lnSpc>
              <a:buNone/>
            </a:pPr>
            <a:r>
              <a:rPr lang="zh-CN" altLang="en-US" sz="1600" b="1" dirty="0">
                <a:cs typeface="+mn-ea"/>
                <a:sym typeface="+mn-lt"/>
              </a:rPr>
              <a:t>网络结构图</a:t>
            </a:r>
            <a:endParaRPr lang="en-US" altLang="zh-CN" sz="1600" b="1" dirty="0">
              <a:cs typeface="+mn-ea"/>
              <a:sym typeface="+mn-lt"/>
            </a:endParaRPr>
          </a:p>
        </p:txBody>
      </p:sp>
    </p:spTree>
    <p:extLst>
      <p:ext uri="{BB962C8B-B14F-4D97-AF65-F5344CB8AC3E}">
        <p14:creationId xmlns="" xmlns:p14="http://schemas.microsoft.com/office/powerpoint/2010/main" val="2650679073"/>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5309771" cy="615553"/>
          </a:xfrm>
          <a:prstGeom prst="rect">
            <a:avLst/>
          </a:prstGeom>
          <a:noFill/>
        </p:spPr>
        <p:txBody>
          <a:bodyPr wrap="square" lIns="121917" tIns="60958" rIns="121917" bIns="60958" rtlCol="0">
            <a:spAutoFit/>
          </a:bodyPr>
          <a:lstStyle/>
          <a:p>
            <a:r>
              <a:rPr lang="en-US" altLang="zh-CN" sz="3200" b="1" dirty="0">
                <a:cs typeface="+mn-ea"/>
                <a:sym typeface="+mn-lt"/>
              </a:rPr>
              <a:t>2.11 </a:t>
            </a:r>
            <a:r>
              <a:rPr lang="zh-CN" altLang="en-US" sz="3200" b="1" dirty="0">
                <a:cs typeface="+mn-ea"/>
                <a:sym typeface="+mn-lt"/>
              </a:rPr>
              <a:t>掩膜模块</a:t>
            </a:r>
          </a:p>
        </p:txBody>
      </p:sp>
      <p:sp>
        <p:nvSpPr>
          <p:cNvPr id="107" name="Text Placeholder 34"/>
          <p:cNvSpPr txBox="1"/>
          <p:nvPr/>
        </p:nvSpPr>
        <p:spPr>
          <a:xfrm>
            <a:off x="333904" y="957626"/>
            <a:ext cx="11328400" cy="147061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accent1"/>
              </a:buClr>
            </a:pPr>
            <a:r>
              <a:rPr lang="zh-CN" altLang="en-US" sz="2100" b="1" dirty="0">
                <a:cs typeface="+mn-ea"/>
                <a:sym typeface="+mn-lt"/>
              </a:rPr>
              <a:t>        对于深度图像特征的提取，本文希望提取采样点邻域内的信息，显然，</a:t>
            </a:r>
            <a:r>
              <a:rPr lang="zh-CN" altLang="en-US" sz="2100" b="1" dirty="0">
                <a:solidFill>
                  <a:srgbClr val="FF0000"/>
                </a:solidFill>
                <a:cs typeface="+mn-ea"/>
                <a:sym typeface="+mn-lt"/>
              </a:rPr>
              <a:t>我们不能通过融合整个深度图像</a:t>
            </a:r>
            <a:r>
              <a:rPr lang="zh-CN" altLang="en-US" sz="2100" b="1" dirty="0">
                <a:cs typeface="+mn-ea"/>
                <a:sym typeface="+mn-lt"/>
              </a:rPr>
              <a:t>来实现这一目标。因此，我们</a:t>
            </a:r>
            <a:r>
              <a:rPr lang="zh-CN" altLang="en-US" sz="2100" b="1" dirty="0">
                <a:solidFill>
                  <a:srgbClr val="FF0000"/>
                </a:solidFill>
                <a:cs typeface="+mn-ea"/>
                <a:sym typeface="+mn-lt"/>
              </a:rPr>
              <a:t>设计了掩膜模块来对深度图像进行采样</a:t>
            </a:r>
            <a:r>
              <a:rPr lang="zh-CN" altLang="en-US" sz="2100" b="1" dirty="0">
                <a:cs typeface="+mn-ea"/>
                <a:sym typeface="+mn-lt"/>
              </a:rPr>
              <a:t>，通过采样点的索引为每张深度图像生成一个掩膜。</a:t>
            </a:r>
            <a:endParaRPr lang="en-US" altLang="zh-CN" b="1" dirty="0">
              <a:cs typeface="+mn-ea"/>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8" name="Text Placeholder 34">
            <a:extLst>
              <a:ext uri="{FF2B5EF4-FFF2-40B4-BE49-F238E27FC236}">
                <a16:creationId xmlns="" xmlns:a16="http://schemas.microsoft.com/office/drawing/2014/main" id="{ACA7D160-573C-4CEC-8B40-94EFFB6042AE}"/>
              </a:ext>
            </a:extLst>
          </p:cNvPr>
          <p:cNvSpPr txBox="1"/>
          <p:nvPr/>
        </p:nvSpPr>
        <p:spPr>
          <a:xfrm>
            <a:off x="333904" y="5424028"/>
            <a:ext cx="11328400" cy="1228661"/>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accent1"/>
              </a:buClr>
            </a:pPr>
            <a:r>
              <a:rPr lang="zh-CN" altLang="en-US" sz="2100" b="1" dirty="0">
                <a:cs typeface="+mn-ea"/>
                <a:sym typeface="+mn-lt"/>
              </a:rPr>
              <a:t>        </a:t>
            </a:r>
            <a:r>
              <a:rPr lang="zh-CN" altLang="en-US" b="1" dirty="0">
                <a:cs typeface="+mn-ea"/>
                <a:sym typeface="+mn-lt"/>
              </a:rPr>
              <a:t>由于深度图像上像素点的分布具有规律性，可以</a:t>
            </a:r>
            <a:r>
              <a:rPr lang="zh-CN" altLang="en-US" b="1" dirty="0">
                <a:solidFill>
                  <a:srgbClr val="FF0000"/>
                </a:solidFill>
                <a:cs typeface="+mn-ea"/>
                <a:sym typeface="+mn-lt"/>
              </a:rPr>
              <a:t>设置不同大小的掩膜来定义不同大小的邻域空间，用来进一步控制邻域特征的数量</a:t>
            </a:r>
            <a:r>
              <a:rPr lang="zh-CN" altLang="en-US" b="1" dirty="0">
                <a:cs typeface="+mn-ea"/>
                <a:sym typeface="+mn-lt"/>
              </a:rPr>
              <a:t>。如果采样点太密集，则使用大尺寸的掩膜会降低最终的精度。</a:t>
            </a:r>
            <a:endParaRPr lang="en-US" altLang="zh-CN" b="1" dirty="0">
              <a:cs typeface="+mn-ea"/>
              <a:sym typeface="+mn-lt"/>
            </a:endParaRPr>
          </a:p>
        </p:txBody>
      </p:sp>
      <p:pic>
        <p:nvPicPr>
          <p:cNvPr id="2" name="图片 1">
            <a:extLst>
              <a:ext uri="{FF2B5EF4-FFF2-40B4-BE49-F238E27FC236}">
                <a16:creationId xmlns="" xmlns:a16="http://schemas.microsoft.com/office/drawing/2014/main" id="{45726347-8DA7-44A3-9EFD-8DE9471E2C17}"/>
              </a:ext>
            </a:extLst>
          </p:cNvPr>
          <p:cNvPicPr>
            <a:picLocks noChangeAspect="1"/>
          </p:cNvPicPr>
          <p:nvPr/>
        </p:nvPicPr>
        <p:blipFill>
          <a:blip r:embed="rId4"/>
          <a:stretch>
            <a:fillRect/>
          </a:stretch>
        </p:blipFill>
        <p:spPr>
          <a:xfrm>
            <a:off x="269965" y="2428241"/>
            <a:ext cx="4581432" cy="2767092"/>
          </a:xfrm>
          <a:prstGeom prst="rect">
            <a:avLst/>
          </a:prstGeom>
        </p:spPr>
      </p:pic>
      <p:grpSp>
        <p:nvGrpSpPr>
          <p:cNvPr id="3" name="组合 12">
            <a:extLst>
              <a:ext uri="{FF2B5EF4-FFF2-40B4-BE49-F238E27FC236}">
                <a16:creationId xmlns="" xmlns:a16="http://schemas.microsoft.com/office/drawing/2014/main" id="{2D6422C2-D2F2-42A6-986F-0AB955CC6604}"/>
              </a:ext>
            </a:extLst>
          </p:cNvPr>
          <p:cNvGrpSpPr/>
          <p:nvPr/>
        </p:nvGrpSpPr>
        <p:grpSpPr>
          <a:xfrm>
            <a:off x="5778321" y="2428240"/>
            <a:ext cx="6286679" cy="2589903"/>
            <a:chOff x="319261" y="2890886"/>
            <a:chExt cx="4799953" cy="1849621"/>
          </a:xfrm>
        </p:grpSpPr>
        <p:pic>
          <p:nvPicPr>
            <p:cNvPr id="17" name="图片 16">
              <a:extLst>
                <a:ext uri="{FF2B5EF4-FFF2-40B4-BE49-F238E27FC236}">
                  <a16:creationId xmlns="" xmlns:a16="http://schemas.microsoft.com/office/drawing/2014/main" id="{9FBCB94D-83C5-4778-9BF9-4A2BCCC095FE}"/>
                </a:ext>
              </a:extLst>
            </p:cNvPr>
            <p:cNvPicPr>
              <a:picLocks noChangeAspect="1"/>
            </p:cNvPicPr>
            <p:nvPr/>
          </p:nvPicPr>
          <p:blipFill>
            <a:blip r:embed="rId5"/>
            <a:stretch>
              <a:fillRect/>
            </a:stretch>
          </p:blipFill>
          <p:spPr>
            <a:xfrm>
              <a:off x="319261" y="2941891"/>
              <a:ext cx="4799953" cy="1798616"/>
            </a:xfrm>
            <a:prstGeom prst="rect">
              <a:avLst/>
            </a:prstGeom>
          </p:spPr>
        </p:pic>
        <p:sp>
          <p:nvSpPr>
            <p:cNvPr id="19" name="流程图: 可选过程 18">
              <a:extLst>
                <a:ext uri="{FF2B5EF4-FFF2-40B4-BE49-F238E27FC236}">
                  <a16:creationId xmlns="" xmlns:a16="http://schemas.microsoft.com/office/drawing/2014/main" id="{BFAD4DE7-8383-469D-8B93-F45FC4A7B76B}"/>
                </a:ext>
              </a:extLst>
            </p:cNvPr>
            <p:cNvSpPr/>
            <p:nvPr/>
          </p:nvSpPr>
          <p:spPr>
            <a:xfrm>
              <a:off x="372692" y="2890886"/>
              <a:ext cx="1572684" cy="1754883"/>
            </a:xfrm>
            <a:prstGeom prst="flowChartAlternateProcess">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直接连接符 19">
            <a:extLst>
              <a:ext uri="{FF2B5EF4-FFF2-40B4-BE49-F238E27FC236}">
                <a16:creationId xmlns="" xmlns:a16="http://schemas.microsoft.com/office/drawing/2014/main" id="{B5CF0195-3A2C-4584-95FD-EB34714E0F91}"/>
              </a:ext>
            </a:extLst>
          </p:cNvPr>
          <p:cNvCxnSpPr>
            <a:cxnSpLocks/>
          </p:cNvCxnSpPr>
          <p:nvPr/>
        </p:nvCxnSpPr>
        <p:spPr>
          <a:xfrm>
            <a:off x="5080726" y="2294863"/>
            <a:ext cx="920949" cy="178036"/>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D8A1BFAB-E1CC-4238-A142-B3D48C948870}"/>
              </a:ext>
            </a:extLst>
          </p:cNvPr>
          <p:cNvCxnSpPr>
            <a:cxnSpLocks/>
          </p:cNvCxnSpPr>
          <p:nvPr/>
        </p:nvCxnSpPr>
        <p:spPr>
          <a:xfrm flipV="1">
            <a:off x="5080726" y="4798544"/>
            <a:ext cx="920948" cy="292981"/>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 xmlns:a16="http://schemas.microsoft.com/office/drawing/2014/main" id="{608DB4E2-9125-40EE-A871-BC60C8CDD44B}"/>
              </a:ext>
            </a:extLst>
          </p:cNvPr>
          <p:cNvCxnSpPr>
            <a:cxnSpLocks/>
          </p:cNvCxnSpPr>
          <p:nvPr/>
        </p:nvCxnSpPr>
        <p:spPr>
          <a:xfrm flipV="1">
            <a:off x="5080725" y="2294863"/>
            <a:ext cx="0" cy="2796664"/>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40546474"/>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5309771" cy="615553"/>
          </a:xfrm>
          <a:prstGeom prst="rect">
            <a:avLst/>
          </a:prstGeom>
          <a:noFill/>
        </p:spPr>
        <p:txBody>
          <a:bodyPr wrap="square" lIns="121917" tIns="60958" rIns="121917" bIns="60958" rtlCol="0">
            <a:spAutoFit/>
          </a:bodyPr>
          <a:lstStyle/>
          <a:p>
            <a:r>
              <a:rPr lang="en-US" altLang="zh-CN" sz="3200" b="1" dirty="0">
                <a:cs typeface="+mn-ea"/>
                <a:sym typeface="+mn-lt"/>
              </a:rPr>
              <a:t>2.12 </a:t>
            </a:r>
            <a:r>
              <a:rPr lang="zh-CN" altLang="en-US" sz="3200" b="1" dirty="0">
                <a:cs typeface="+mn-ea"/>
                <a:sym typeface="+mn-lt"/>
              </a:rPr>
              <a:t>深度图像特征提取模块</a:t>
            </a:r>
          </a:p>
        </p:txBody>
      </p:sp>
      <p:sp>
        <p:nvSpPr>
          <p:cNvPr id="107" name="Text Placeholder 34"/>
          <p:cNvSpPr txBox="1"/>
          <p:nvPr/>
        </p:nvSpPr>
        <p:spPr>
          <a:xfrm>
            <a:off x="333904" y="957626"/>
            <a:ext cx="11328400" cy="252252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accent1"/>
              </a:buClr>
            </a:pPr>
            <a:r>
              <a:rPr lang="zh-CN" altLang="en-US" sz="2100" b="1" dirty="0">
                <a:cs typeface="+mn-ea"/>
                <a:sym typeface="+mn-lt"/>
              </a:rPr>
              <a:t>        特征提取模块由三部分组成：深度图像特征提取模块、点云特征提取模块和融合模块。为了从深度图像中提取特征信息，本文</a:t>
            </a:r>
            <a:r>
              <a:rPr lang="zh-CN" altLang="en-US" sz="2100" b="1" dirty="0">
                <a:solidFill>
                  <a:srgbClr val="FF0000"/>
                </a:solidFill>
                <a:cs typeface="+mn-ea"/>
                <a:sym typeface="+mn-lt"/>
              </a:rPr>
              <a:t>提出了一种新的卷积神经网络结构</a:t>
            </a:r>
            <a:r>
              <a:rPr lang="zh-CN" altLang="en-US" sz="2100" b="1" dirty="0">
                <a:cs typeface="+mn-ea"/>
                <a:sym typeface="+mn-lt"/>
              </a:rPr>
              <a:t>以适应需求。</a:t>
            </a:r>
            <a:endParaRPr lang="en-US" altLang="zh-CN" sz="2100" b="1" dirty="0">
              <a:cs typeface="+mn-ea"/>
              <a:sym typeface="+mn-lt"/>
            </a:endParaRPr>
          </a:p>
          <a:p>
            <a:pPr>
              <a:lnSpc>
                <a:spcPct val="120000"/>
              </a:lnSpc>
              <a:spcBef>
                <a:spcPts val="0"/>
              </a:spcBef>
              <a:buClr>
                <a:schemeClr val="accent1"/>
              </a:buClr>
            </a:pPr>
            <a:r>
              <a:rPr lang="zh-CN" altLang="en-US" b="1" dirty="0">
                <a:cs typeface="+mn-ea"/>
                <a:sym typeface="+mn-lt"/>
              </a:rPr>
              <a:t>        与传统网络相比，此网络主要进行的</a:t>
            </a:r>
            <a:r>
              <a:rPr lang="zh-CN" altLang="en-US" b="1" dirty="0">
                <a:solidFill>
                  <a:srgbClr val="FF0000"/>
                </a:solidFill>
                <a:cs typeface="+mn-ea"/>
                <a:sym typeface="+mn-lt"/>
              </a:rPr>
              <a:t>改进</a:t>
            </a:r>
            <a:r>
              <a:rPr lang="zh-CN" altLang="en-US" b="1" dirty="0">
                <a:cs typeface="+mn-ea"/>
                <a:sym typeface="+mn-lt"/>
              </a:rPr>
              <a:t>有：</a:t>
            </a:r>
            <a:endParaRPr lang="en-US" altLang="zh-CN" b="1" dirty="0">
              <a:cs typeface="+mn-ea"/>
              <a:sym typeface="+mn-lt"/>
            </a:endParaRPr>
          </a:p>
          <a:p>
            <a:pPr marL="380990" indent="-380990">
              <a:lnSpc>
                <a:spcPct val="120000"/>
              </a:lnSpc>
              <a:spcBef>
                <a:spcPts val="0"/>
              </a:spcBef>
              <a:buClr>
                <a:schemeClr val="accent1"/>
              </a:buClr>
              <a:buFont typeface="Wingdings" panose="05000000000000000000" pitchFamily="2" charset="2"/>
              <a:buChar char="p"/>
            </a:pPr>
            <a:r>
              <a:rPr lang="zh-CN" altLang="en-US" b="1" dirty="0">
                <a:solidFill>
                  <a:srgbClr val="FF0000"/>
                </a:solidFill>
                <a:cs typeface="+mn-ea"/>
                <a:sym typeface="+mn-lt"/>
              </a:rPr>
              <a:t>没有使用全连接层。</a:t>
            </a:r>
            <a:r>
              <a:rPr lang="zh-CN" altLang="en-US" b="1" dirty="0">
                <a:cs typeface="+mn-ea"/>
                <a:sym typeface="+mn-lt"/>
              </a:rPr>
              <a:t>这不仅是因为它与本文的设计不符，也是因为本文希望能够对齐特征图上每个空间位置的特征和采样点特征。</a:t>
            </a:r>
            <a:endParaRPr lang="en-US" altLang="zh-CN" b="1" dirty="0">
              <a:cs typeface="+mn-ea"/>
              <a:sym typeface="+mn-lt"/>
            </a:endParaRPr>
          </a:p>
          <a:p>
            <a:pPr marL="380990" indent="-380990">
              <a:lnSpc>
                <a:spcPct val="120000"/>
              </a:lnSpc>
              <a:spcBef>
                <a:spcPts val="0"/>
              </a:spcBef>
              <a:buClr>
                <a:schemeClr val="accent1"/>
              </a:buClr>
              <a:buFont typeface="Wingdings" panose="05000000000000000000" pitchFamily="2" charset="2"/>
              <a:buChar char="p"/>
            </a:pPr>
            <a:r>
              <a:rPr lang="zh-CN" altLang="en-US" b="1" dirty="0">
                <a:solidFill>
                  <a:srgbClr val="FF0000"/>
                </a:solidFill>
                <a:cs typeface="+mn-ea"/>
                <a:sym typeface="+mn-lt"/>
              </a:rPr>
              <a:t>添加更多的</a:t>
            </a:r>
            <a:r>
              <a:rPr lang="en-US" altLang="zh-CN" b="1" dirty="0">
                <a:solidFill>
                  <a:srgbClr val="FF0000"/>
                </a:solidFill>
                <a:cs typeface="+mn-ea"/>
                <a:sym typeface="+mn-lt"/>
              </a:rPr>
              <a:t>1×1</a:t>
            </a:r>
            <a:r>
              <a:rPr lang="zh-CN" altLang="en-US" b="1" dirty="0">
                <a:solidFill>
                  <a:srgbClr val="FF0000"/>
                </a:solidFill>
                <a:cs typeface="+mn-ea"/>
                <a:sym typeface="+mn-lt"/>
              </a:rPr>
              <a:t>卷积层</a:t>
            </a:r>
            <a:r>
              <a:rPr lang="zh-CN" altLang="en-US" b="1" dirty="0">
                <a:cs typeface="+mn-ea"/>
                <a:sym typeface="+mn-lt"/>
              </a:rPr>
              <a:t>，能更好地融合通道之间的特征信息。</a:t>
            </a:r>
            <a:endParaRPr lang="en-US" altLang="zh-CN" b="1" dirty="0">
              <a:cs typeface="+mn-ea"/>
              <a:sym typeface="+mn-lt"/>
            </a:endParaRPr>
          </a:p>
          <a:p>
            <a:pPr>
              <a:lnSpc>
                <a:spcPct val="120000"/>
              </a:lnSpc>
              <a:buClr>
                <a:schemeClr val="accent1"/>
              </a:buClr>
            </a:pP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grpSp>
        <p:nvGrpSpPr>
          <p:cNvPr id="3" name="组合 7">
            <a:extLst>
              <a:ext uri="{FF2B5EF4-FFF2-40B4-BE49-F238E27FC236}">
                <a16:creationId xmlns="" xmlns:a16="http://schemas.microsoft.com/office/drawing/2014/main" id="{86A5FC01-E7F8-4AAE-B620-ACB3A61BF6E5}"/>
              </a:ext>
            </a:extLst>
          </p:cNvPr>
          <p:cNvGrpSpPr/>
          <p:nvPr/>
        </p:nvGrpSpPr>
        <p:grpSpPr>
          <a:xfrm>
            <a:off x="4742933" y="3743955"/>
            <a:ext cx="6839467" cy="2727965"/>
            <a:chOff x="319261" y="2941891"/>
            <a:chExt cx="4799953" cy="1798616"/>
          </a:xfrm>
        </p:grpSpPr>
        <p:pic>
          <p:nvPicPr>
            <p:cNvPr id="2" name="图片 1">
              <a:extLst>
                <a:ext uri="{FF2B5EF4-FFF2-40B4-BE49-F238E27FC236}">
                  <a16:creationId xmlns="" xmlns:a16="http://schemas.microsoft.com/office/drawing/2014/main" id="{F64ED54E-EBE3-4C4C-8516-A7C604C51CD7}"/>
                </a:ext>
              </a:extLst>
            </p:cNvPr>
            <p:cNvPicPr>
              <a:picLocks noChangeAspect="1"/>
            </p:cNvPicPr>
            <p:nvPr/>
          </p:nvPicPr>
          <p:blipFill>
            <a:blip r:embed="rId4"/>
            <a:stretch>
              <a:fillRect/>
            </a:stretch>
          </p:blipFill>
          <p:spPr>
            <a:xfrm>
              <a:off x="319261" y="2941891"/>
              <a:ext cx="4799953" cy="1798616"/>
            </a:xfrm>
            <a:prstGeom prst="rect">
              <a:avLst/>
            </a:prstGeom>
          </p:spPr>
        </p:pic>
        <p:sp>
          <p:nvSpPr>
            <p:cNvPr id="5" name="流程图: 可选过程 4">
              <a:extLst>
                <a:ext uri="{FF2B5EF4-FFF2-40B4-BE49-F238E27FC236}">
                  <a16:creationId xmlns="" xmlns:a16="http://schemas.microsoft.com/office/drawing/2014/main" id="{C6766830-CDBB-4FFA-AB17-CAF5E27DEB13}"/>
                </a:ext>
              </a:extLst>
            </p:cNvPr>
            <p:cNvSpPr/>
            <p:nvPr/>
          </p:nvSpPr>
          <p:spPr>
            <a:xfrm>
              <a:off x="1946275" y="3751041"/>
              <a:ext cx="1089025" cy="774237"/>
            </a:xfrm>
            <a:prstGeom prst="flowChartAlternateProcess">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 xmlns:a16="http://schemas.microsoft.com/office/drawing/2014/main" id="{A7A8E092-342F-49DB-834C-2367C6E14C04}"/>
              </a:ext>
            </a:extLst>
          </p:cNvPr>
          <p:cNvPicPr>
            <a:picLocks noChangeAspect="1"/>
          </p:cNvPicPr>
          <p:nvPr/>
        </p:nvPicPr>
        <p:blipFill>
          <a:blip r:embed="rId5"/>
          <a:stretch>
            <a:fillRect/>
          </a:stretch>
        </p:blipFill>
        <p:spPr>
          <a:xfrm>
            <a:off x="688094" y="3429000"/>
            <a:ext cx="3609585" cy="3232681"/>
          </a:xfrm>
          <a:prstGeom prst="rect">
            <a:avLst/>
          </a:prstGeom>
        </p:spPr>
      </p:pic>
    </p:spTree>
    <p:extLst>
      <p:ext uri="{BB962C8B-B14F-4D97-AF65-F5344CB8AC3E}">
        <p14:creationId xmlns="" xmlns:p14="http://schemas.microsoft.com/office/powerpoint/2010/main" val="2514004921"/>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5309771" cy="615553"/>
          </a:xfrm>
          <a:prstGeom prst="rect">
            <a:avLst/>
          </a:prstGeom>
          <a:noFill/>
        </p:spPr>
        <p:txBody>
          <a:bodyPr wrap="square" lIns="121917" tIns="60958" rIns="121917" bIns="60958" rtlCol="0">
            <a:spAutoFit/>
          </a:bodyPr>
          <a:lstStyle/>
          <a:p>
            <a:r>
              <a:rPr lang="en-US" altLang="zh-CN" sz="3200" b="1" dirty="0">
                <a:cs typeface="+mn-ea"/>
                <a:sym typeface="+mn-lt"/>
              </a:rPr>
              <a:t>2.13 </a:t>
            </a:r>
            <a:r>
              <a:rPr lang="zh-CN" altLang="en-US" sz="3200" b="1" dirty="0">
                <a:cs typeface="+mn-ea"/>
                <a:sym typeface="+mn-lt"/>
              </a:rPr>
              <a:t>特征融合模块</a:t>
            </a:r>
          </a:p>
        </p:txBody>
      </p:sp>
      <p:sp>
        <p:nvSpPr>
          <p:cNvPr id="107" name="Text Placeholder 34"/>
          <p:cNvSpPr txBox="1"/>
          <p:nvPr/>
        </p:nvSpPr>
        <p:spPr>
          <a:xfrm>
            <a:off x="333904" y="957626"/>
            <a:ext cx="11328400" cy="187701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accent1"/>
              </a:buClr>
            </a:pPr>
            <a:r>
              <a:rPr lang="zh-CN" altLang="en-US" sz="2100" b="1" dirty="0">
                <a:cs typeface="+mn-ea"/>
                <a:sym typeface="+mn-lt"/>
              </a:rPr>
              <a:t>        本文希望在点云特征、深度图特征之间形成</a:t>
            </a:r>
            <a:r>
              <a:rPr lang="zh-CN" altLang="en-US" sz="2100" b="1" dirty="0">
                <a:solidFill>
                  <a:srgbClr val="FF0000"/>
                </a:solidFill>
                <a:cs typeface="+mn-ea"/>
                <a:sym typeface="+mn-lt"/>
              </a:rPr>
              <a:t>映射关系</a:t>
            </a:r>
            <a:r>
              <a:rPr lang="zh-CN" altLang="en-US" sz="2100" b="1" dirty="0">
                <a:cs typeface="+mn-ea"/>
                <a:sym typeface="+mn-lt"/>
              </a:rPr>
              <a:t>，而</a:t>
            </a:r>
            <a:r>
              <a:rPr lang="zh-CN" altLang="en-US" sz="2100" b="1" dirty="0">
                <a:solidFill>
                  <a:srgbClr val="FF0000"/>
                </a:solidFill>
                <a:cs typeface="+mn-ea"/>
                <a:sym typeface="+mn-lt"/>
              </a:rPr>
              <a:t>不仅仅是简单的特征串联</a:t>
            </a:r>
            <a:r>
              <a:rPr lang="zh-CN" altLang="en-US" sz="2100" b="1" dirty="0">
                <a:cs typeface="+mn-ea"/>
                <a:sym typeface="+mn-lt"/>
              </a:rPr>
              <a:t>。由卷积的性质可以得出结论，在图像右上角的特征图可以更好地表征原始图像右上角的信息。因此，在对点云进行降采样时，我们</a:t>
            </a:r>
            <a:r>
              <a:rPr lang="zh-CN" altLang="en-US" sz="2100" b="1" dirty="0">
                <a:solidFill>
                  <a:srgbClr val="FF0000"/>
                </a:solidFill>
                <a:cs typeface="+mn-ea"/>
                <a:sym typeface="+mn-lt"/>
              </a:rPr>
              <a:t>根据采样点的索引对采样点云进行</a:t>
            </a:r>
            <a:r>
              <a:rPr lang="zh-CN" altLang="en-US" b="1" dirty="0">
                <a:solidFill>
                  <a:srgbClr val="FF0000"/>
                </a:solidFill>
                <a:cs typeface="+mn-ea"/>
                <a:sym typeface="+mn-lt"/>
              </a:rPr>
              <a:t>排序，最终获得的特征也是有序的。最后，重新排列图像特征并将其转换为</a:t>
            </a:r>
            <a:r>
              <a:rPr lang="en-US" altLang="zh-CN" b="1" dirty="0">
                <a:solidFill>
                  <a:srgbClr val="FF0000"/>
                </a:solidFill>
                <a:cs typeface="+mn-ea"/>
                <a:sym typeface="+mn-lt"/>
              </a:rPr>
              <a:t>1×64×512</a:t>
            </a:r>
            <a:r>
              <a:rPr lang="zh-CN" altLang="en-US" b="1" dirty="0">
                <a:solidFill>
                  <a:srgbClr val="FF0000"/>
                </a:solidFill>
                <a:cs typeface="+mn-ea"/>
                <a:sym typeface="+mn-lt"/>
              </a:rPr>
              <a:t>矩阵形式</a:t>
            </a:r>
            <a:r>
              <a:rPr lang="zh-CN" altLang="en-US" b="1" dirty="0">
                <a:cs typeface="+mn-ea"/>
                <a:sym typeface="+mn-lt"/>
              </a:rPr>
              <a:t>。</a:t>
            </a:r>
            <a:endParaRPr lang="en-US" altLang="zh-CN" b="1" dirty="0">
              <a:cs typeface="+mn-ea"/>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8" name="Text Placeholder 34">
            <a:extLst>
              <a:ext uri="{FF2B5EF4-FFF2-40B4-BE49-F238E27FC236}">
                <a16:creationId xmlns="" xmlns:a16="http://schemas.microsoft.com/office/drawing/2014/main" id="{ACA7D160-573C-4CEC-8B40-94EFFB6042AE}"/>
              </a:ext>
            </a:extLst>
          </p:cNvPr>
          <p:cNvSpPr txBox="1"/>
          <p:nvPr/>
        </p:nvSpPr>
        <p:spPr>
          <a:xfrm>
            <a:off x="333904" y="5424028"/>
            <a:ext cx="11328400" cy="1228661"/>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accent1"/>
              </a:buClr>
            </a:pPr>
            <a:r>
              <a:rPr lang="zh-CN" altLang="en-US" sz="2100" b="1" dirty="0">
                <a:cs typeface="+mn-ea"/>
                <a:sym typeface="+mn-lt"/>
              </a:rPr>
              <a:t>        </a:t>
            </a:r>
            <a:r>
              <a:rPr lang="zh-CN" altLang="en-US" b="1" dirty="0">
                <a:cs typeface="+mn-ea"/>
                <a:sym typeface="+mn-lt"/>
              </a:rPr>
              <a:t>特征图具有与原始数据的对应关系，将两种特征串联，最终得到</a:t>
            </a:r>
            <a:r>
              <a:rPr lang="en-US" altLang="zh-CN" b="1" dirty="0">
                <a:cs typeface="+mn-ea"/>
                <a:sym typeface="+mn-lt"/>
              </a:rPr>
              <a:t>1×64×1024</a:t>
            </a:r>
            <a:r>
              <a:rPr lang="zh-CN" altLang="en-US" b="1" dirty="0">
                <a:cs typeface="+mn-ea"/>
                <a:sym typeface="+mn-lt"/>
              </a:rPr>
              <a:t>的特征向量，经过两个</a:t>
            </a:r>
            <a:r>
              <a:rPr lang="en-US" altLang="zh-CN" b="1" dirty="0">
                <a:cs typeface="+mn-ea"/>
                <a:sym typeface="+mn-lt"/>
              </a:rPr>
              <a:t>1×1</a:t>
            </a:r>
            <a:r>
              <a:rPr lang="zh-CN" altLang="en-US" b="1" dirty="0">
                <a:cs typeface="+mn-ea"/>
                <a:sym typeface="+mn-lt"/>
              </a:rPr>
              <a:t>的卷积，这些操作有利于更好的融合两种特征，同时引入了更多的非线性变换，可以提取更深层次的语义信息。</a:t>
            </a:r>
            <a:endParaRPr lang="en-US" altLang="zh-CN" b="1" dirty="0">
              <a:cs typeface="+mn-ea"/>
              <a:sym typeface="+mn-lt"/>
            </a:endParaRPr>
          </a:p>
        </p:txBody>
      </p:sp>
      <p:grpSp>
        <p:nvGrpSpPr>
          <p:cNvPr id="2" name="组合 1">
            <a:extLst>
              <a:ext uri="{FF2B5EF4-FFF2-40B4-BE49-F238E27FC236}">
                <a16:creationId xmlns="" xmlns:a16="http://schemas.microsoft.com/office/drawing/2014/main" id="{3240D97A-26E1-4F95-AF08-6AB3BD7CA67B}"/>
              </a:ext>
            </a:extLst>
          </p:cNvPr>
          <p:cNvGrpSpPr/>
          <p:nvPr/>
        </p:nvGrpSpPr>
        <p:grpSpPr>
          <a:xfrm>
            <a:off x="3243877" y="2834640"/>
            <a:ext cx="4858723" cy="2534109"/>
            <a:chOff x="421388" y="2266006"/>
            <a:chExt cx="2964852" cy="1503029"/>
          </a:xfrm>
        </p:grpSpPr>
        <p:grpSp>
          <p:nvGrpSpPr>
            <p:cNvPr id="5" name="组合 9">
              <a:extLst>
                <a:ext uri="{FF2B5EF4-FFF2-40B4-BE49-F238E27FC236}">
                  <a16:creationId xmlns="" xmlns:a16="http://schemas.microsoft.com/office/drawing/2014/main" id="{3CEBDE91-83C9-4021-B07F-C0F63CB2E369}"/>
                </a:ext>
              </a:extLst>
            </p:cNvPr>
            <p:cNvGrpSpPr/>
            <p:nvPr/>
          </p:nvGrpSpPr>
          <p:grpSpPr>
            <a:xfrm>
              <a:off x="421388" y="2266006"/>
              <a:ext cx="2964852" cy="1503029"/>
              <a:chOff x="2414010" y="2057400"/>
              <a:chExt cx="3839461" cy="1987486"/>
            </a:xfrm>
          </p:grpSpPr>
          <p:pic>
            <p:nvPicPr>
              <p:cNvPr id="3" name="图片 2">
                <a:extLst>
                  <a:ext uri="{FF2B5EF4-FFF2-40B4-BE49-F238E27FC236}">
                    <a16:creationId xmlns="" xmlns:a16="http://schemas.microsoft.com/office/drawing/2014/main" id="{D7B05344-3564-4C09-B4A4-9BBDE5AF9EB4}"/>
                  </a:ext>
                </a:extLst>
              </p:cNvPr>
              <p:cNvPicPr>
                <a:picLocks noChangeAspect="1"/>
              </p:cNvPicPr>
              <p:nvPr/>
            </p:nvPicPr>
            <p:blipFill>
              <a:blip r:embed="rId4"/>
              <a:stretch>
                <a:fillRect/>
              </a:stretch>
            </p:blipFill>
            <p:spPr>
              <a:xfrm>
                <a:off x="2414010" y="2057400"/>
                <a:ext cx="3839461" cy="1987486"/>
              </a:xfrm>
              <a:prstGeom prst="rect">
                <a:avLst/>
              </a:prstGeom>
            </p:spPr>
          </p:pic>
          <p:sp>
            <p:nvSpPr>
              <p:cNvPr id="9" name="文本框 8">
                <a:extLst>
                  <a:ext uri="{FF2B5EF4-FFF2-40B4-BE49-F238E27FC236}">
                    <a16:creationId xmlns="" xmlns:a16="http://schemas.microsoft.com/office/drawing/2014/main" id="{005229F2-4CBD-4508-BBC1-E027F15A8A74}"/>
                  </a:ext>
                </a:extLst>
              </p:cNvPr>
              <p:cNvSpPr txBox="1"/>
              <p:nvPr/>
            </p:nvSpPr>
            <p:spPr>
              <a:xfrm>
                <a:off x="5079670" y="2722577"/>
                <a:ext cx="544902" cy="168971"/>
              </a:xfrm>
              <a:prstGeom prst="rect">
                <a:avLst/>
              </a:prstGeom>
              <a:noFill/>
            </p:spPr>
            <p:txBody>
              <a:bodyPr wrap="square" rtlCol="0">
                <a:spAutoFit/>
              </a:bodyPr>
              <a:lstStyle/>
              <a:p>
                <a:r>
                  <a:rPr lang="en-US" altLang="zh-CN" sz="800" b="1" dirty="0"/>
                  <a:t>1×1</a:t>
                </a:r>
                <a:endParaRPr lang="zh-CN" altLang="en-US" sz="800" b="1" dirty="0"/>
              </a:p>
            </p:txBody>
          </p:sp>
        </p:grpSp>
        <p:sp>
          <p:nvSpPr>
            <p:cNvPr id="21" name="文本框 20">
              <a:extLst>
                <a:ext uri="{FF2B5EF4-FFF2-40B4-BE49-F238E27FC236}">
                  <a16:creationId xmlns="" xmlns:a16="http://schemas.microsoft.com/office/drawing/2014/main" id="{7A18986C-A859-4572-AF80-750604FEF1DD}"/>
                </a:ext>
              </a:extLst>
            </p:cNvPr>
            <p:cNvSpPr txBox="1"/>
            <p:nvPr/>
          </p:nvSpPr>
          <p:spPr>
            <a:xfrm>
              <a:off x="2803784" y="2773420"/>
              <a:ext cx="420776" cy="127784"/>
            </a:xfrm>
            <a:prstGeom prst="rect">
              <a:avLst/>
            </a:prstGeom>
            <a:noFill/>
          </p:spPr>
          <p:txBody>
            <a:bodyPr wrap="square" rtlCol="0">
              <a:spAutoFit/>
            </a:bodyPr>
            <a:lstStyle/>
            <a:p>
              <a:r>
                <a:rPr lang="en-US" altLang="zh-CN" sz="800" b="1" dirty="0"/>
                <a:t>1×1</a:t>
              </a:r>
              <a:endParaRPr lang="zh-CN" altLang="en-US" sz="800" b="1" dirty="0"/>
            </a:p>
          </p:txBody>
        </p:sp>
      </p:grpSp>
    </p:spTree>
    <p:extLst>
      <p:ext uri="{BB962C8B-B14F-4D97-AF65-F5344CB8AC3E}">
        <p14:creationId xmlns="" xmlns:p14="http://schemas.microsoft.com/office/powerpoint/2010/main" val="3683454914"/>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0">
            <a:extLst>
              <a:ext uri="{FF2B5EF4-FFF2-40B4-BE49-F238E27FC236}">
                <a16:creationId xmlns="" xmlns:a16="http://schemas.microsoft.com/office/drawing/2014/main" id="{A2C55279-1683-4C04-AA3E-5C7520AE746E}"/>
              </a:ext>
            </a:extLst>
          </p:cNvPr>
          <p:cNvGrpSpPr/>
          <p:nvPr/>
        </p:nvGrpSpPr>
        <p:grpSpPr>
          <a:xfrm>
            <a:off x="6933224" y="253395"/>
            <a:ext cx="4099016" cy="1397040"/>
            <a:chOff x="4828406" y="172938"/>
            <a:chExt cx="3074262" cy="1047780"/>
          </a:xfrm>
        </p:grpSpPr>
        <p:sp>
          <p:nvSpPr>
            <p:cNvPr id="82" name="文本框 81">
              <a:extLst>
                <a:ext uri="{FF2B5EF4-FFF2-40B4-BE49-F238E27FC236}">
                  <a16:creationId xmlns="" xmlns:a16="http://schemas.microsoft.com/office/drawing/2014/main" id="{C5805CC9-6B2E-4618-A432-99CB035F92E1}"/>
                </a:ext>
              </a:extLst>
            </p:cNvPr>
            <p:cNvSpPr txBox="1"/>
            <p:nvPr/>
          </p:nvSpPr>
          <p:spPr>
            <a:xfrm>
              <a:off x="4828406" y="471328"/>
              <a:ext cx="3074262" cy="646331"/>
            </a:xfrm>
            <a:prstGeom prst="rect">
              <a:avLst/>
            </a:prstGeom>
            <a:noFill/>
          </p:spPr>
          <p:txBody>
            <a:bodyPr wrap="square" rtlCol="0">
              <a:spAutoFit/>
              <a:scene3d>
                <a:camera prst="orthographicFront"/>
                <a:lightRig rig="threePt" dir="t"/>
              </a:scene3d>
              <a:sp3d contourW="12700"/>
            </a:bodyPr>
            <a:lstStyle/>
            <a:p>
              <a:pPr algn="dist"/>
              <a:r>
                <a:rPr lang="en-US" altLang="zh-CN" sz="4800" b="1" dirty="0">
                  <a:solidFill>
                    <a:srgbClr val="DE2A25"/>
                  </a:solidFill>
                  <a:latin typeface="Century Gothic" panose="020B0502020202020204" pitchFamily="34" charset="0"/>
                </a:rPr>
                <a:t>CONTENTS</a:t>
              </a:r>
              <a:endParaRPr lang="zh-CN" altLang="en-US" sz="4800" b="1" dirty="0">
                <a:solidFill>
                  <a:srgbClr val="DE2A25"/>
                </a:solidFill>
                <a:latin typeface="Century Gothic" panose="020B0502020202020204" pitchFamily="34" charset="0"/>
              </a:endParaRPr>
            </a:p>
          </p:txBody>
        </p:sp>
        <p:sp>
          <p:nvSpPr>
            <p:cNvPr id="83" name="文本框 82">
              <a:extLst>
                <a:ext uri="{FF2B5EF4-FFF2-40B4-BE49-F238E27FC236}">
                  <a16:creationId xmlns="" xmlns:a16="http://schemas.microsoft.com/office/drawing/2014/main" id="{4CD17B41-318E-4C59-8777-64D85E45D127}"/>
                </a:ext>
              </a:extLst>
            </p:cNvPr>
            <p:cNvSpPr txBox="1"/>
            <p:nvPr/>
          </p:nvSpPr>
          <p:spPr>
            <a:xfrm>
              <a:off x="5387933" y="172938"/>
              <a:ext cx="1955208" cy="380873"/>
            </a:xfrm>
            <a:prstGeom prst="rect">
              <a:avLst/>
            </a:prstGeom>
            <a:noFill/>
          </p:spPr>
          <p:txBody>
            <a:bodyPr wrap="square" rtlCol="0">
              <a:spAutoFit/>
              <a:scene3d>
                <a:camera prst="orthographicFront"/>
                <a:lightRig rig="threePt" dir="t"/>
              </a:scene3d>
              <a:sp3d contourW="12700"/>
            </a:bodyPr>
            <a:lstStyle/>
            <a:p>
              <a:pPr algn="ctr"/>
              <a:r>
                <a:rPr lang="zh-CN" altLang="en-US" sz="2700" b="1" dirty="0">
                  <a:solidFill>
                    <a:schemeClr val="tx1">
                      <a:lumMod val="85000"/>
                      <a:lumOff val="15000"/>
                    </a:schemeClr>
                  </a:solidFill>
                  <a:latin typeface="Century Gothic" panose="020B0502020202020204" pitchFamily="34" charset="0"/>
                </a:rPr>
                <a:t>目   录</a:t>
              </a:r>
            </a:p>
          </p:txBody>
        </p:sp>
        <p:grpSp>
          <p:nvGrpSpPr>
            <p:cNvPr id="3" name="组合 83">
              <a:extLst>
                <a:ext uri="{FF2B5EF4-FFF2-40B4-BE49-F238E27FC236}">
                  <a16:creationId xmlns="" xmlns:a16="http://schemas.microsoft.com/office/drawing/2014/main" id="{9417F1F5-8B51-4C32-8887-1924885D1381}"/>
                </a:ext>
              </a:extLst>
            </p:cNvPr>
            <p:cNvGrpSpPr/>
            <p:nvPr/>
          </p:nvGrpSpPr>
          <p:grpSpPr>
            <a:xfrm>
              <a:off x="6040948" y="1138238"/>
              <a:ext cx="649185" cy="82480"/>
              <a:chOff x="672935" y="2927420"/>
              <a:chExt cx="469723" cy="59679"/>
            </a:xfrm>
          </p:grpSpPr>
          <p:sp>
            <p:nvSpPr>
              <p:cNvPr id="85" name="平行四边形 84">
                <a:extLst>
                  <a:ext uri="{FF2B5EF4-FFF2-40B4-BE49-F238E27FC236}">
                    <a16:creationId xmlns="" xmlns:a16="http://schemas.microsoft.com/office/drawing/2014/main" id="{B57714EB-2B11-40ED-A334-A26C1227CE73}"/>
                  </a:ext>
                </a:extLst>
              </p:cNvPr>
              <p:cNvSpPr/>
              <p:nvPr/>
            </p:nvSpPr>
            <p:spPr>
              <a:xfrm>
                <a:off x="672935"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a:extLst>
                  <a:ext uri="{FF2B5EF4-FFF2-40B4-BE49-F238E27FC236}">
                    <a16:creationId xmlns="" xmlns:a16="http://schemas.microsoft.com/office/drawing/2014/main" id="{C299212D-5F9B-4B0D-B629-922828DD47C1}"/>
                  </a:ext>
                </a:extLst>
              </p:cNvPr>
              <p:cNvSpPr/>
              <p:nvPr/>
            </p:nvSpPr>
            <p:spPr>
              <a:xfrm>
                <a:off x="827011"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a:extLst>
                  <a:ext uri="{FF2B5EF4-FFF2-40B4-BE49-F238E27FC236}">
                    <a16:creationId xmlns="" xmlns:a16="http://schemas.microsoft.com/office/drawing/2014/main" id="{5BF1D4C9-894D-467D-8139-F68D0D7742B2}"/>
                  </a:ext>
                </a:extLst>
              </p:cNvPr>
              <p:cNvSpPr/>
              <p:nvPr/>
            </p:nvSpPr>
            <p:spPr>
              <a:xfrm>
                <a:off x="981090"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9" name="直角三角形 88">
            <a:extLst>
              <a:ext uri="{FF2B5EF4-FFF2-40B4-BE49-F238E27FC236}">
                <a16:creationId xmlns="" xmlns:a16="http://schemas.microsoft.com/office/drawing/2014/main" id="{535F0E8A-EE51-4B8A-A6A6-7EDF7C105B62}"/>
              </a:ext>
            </a:extLst>
          </p:cNvPr>
          <p:cNvSpPr/>
          <p:nvPr/>
        </p:nvSpPr>
        <p:spPr>
          <a:xfrm flipV="1">
            <a:off x="0" y="-5347"/>
            <a:ext cx="2988952" cy="2988952"/>
          </a:xfrm>
          <a:prstGeom prst="rtTriangle">
            <a:avLst/>
          </a:prstGeom>
          <a:solidFill>
            <a:srgbClr val="3B3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4" name="组合 67">
            <a:extLst>
              <a:ext uri="{FF2B5EF4-FFF2-40B4-BE49-F238E27FC236}">
                <a16:creationId xmlns="" xmlns:a16="http://schemas.microsoft.com/office/drawing/2014/main" id="{18987520-1A63-4A64-BF7A-27EDE5646FC3}"/>
              </a:ext>
            </a:extLst>
          </p:cNvPr>
          <p:cNvGrpSpPr/>
          <p:nvPr/>
        </p:nvGrpSpPr>
        <p:grpSpPr>
          <a:xfrm>
            <a:off x="904641" y="2827796"/>
            <a:ext cx="2067315" cy="2234968"/>
            <a:chOff x="4993691" y="1501240"/>
            <a:chExt cx="1612874" cy="1519313"/>
          </a:xfrm>
        </p:grpSpPr>
        <p:grpSp>
          <p:nvGrpSpPr>
            <p:cNvPr id="5" name="组合 68">
              <a:extLst>
                <a:ext uri="{FF2B5EF4-FFF2-40B4-BE49-F238E27FC236}">
                  <a16:creationId xmlns="" xmlns:a16="http://schemas.microsoft.com/office/drawing/2014/main" id="{74D819B5-8F72-4953-9A89-48E13AB82C4A}"/>
                </a:ext>
              </a:extLst>
            </p:cNvPr>
            <p:cNvGrpSpPr/>
            <p:nvPr/>
          </p:nvGrpSpPr>
          <p:grpSpPr>
            <a:xfrm>
              <a:off x="4993691" y="1501240"/>
              <a:ext cx="1612874" cy="1519313"/>
              <a:chOff x="6982631" y="652483"/>
              <a:chExt cx="2261516" cy="2130319"/>
            </a:xfrm>
          </p:grpSpPr>
          <p:sp>
            <p:nvSpPr>
              <p:cNvPr id="72" name="矩形: 圆角 71">
                <a:extLst>
                  <a:ext uri="{FF2B5EF4-FFF2-40B4-BE49-F238E27FC236}">
                    <a16:creationId xmlns="" xmlns:a16="http://schemas.microsoft.com/office/drawing/2014/main" id="{C63B51AB-C756-47B6-BF68-CECB393EBB5A}"/>
                  </a:ext>
                </a:extLst>
              </p:cNvPr>
              <p:cNvSpPr/>
              <p:nvPr/>
            </p:nvSpPr>
            <p:spPr>
              <a:xfrm>
                <a:off x="6982631"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73" name="椭圆 72">
                <a:extLst>
                  <a:ext uri="{FF2B5EF4-FFF2-40B4-BE49-F238E27FC236}">
                    <a16:creationId xmlns="" xmlns:a16="http://schemas.microsoft.com/office/drawing/2014/main" id="{E4C8B03E-ABA9-4A02-A75C-D9D6C7250C48}"/>
                  </a:ext>
                </a:extLst>
              </p:cNvPr>
              <p:cNvSpPr/>
              <p:nvPr/>
            </p:nvSpPr>
            <p:spPr>
              <a:xfrm>
                <a:off x="7513441" y="652483"/>
                <a:ext cx="1140867" cy="1028809"/>
              </a:xfrm>
              <a:prstGeom prst="ellipse">
                <a:avLst/>
              </a:prstGeom>
              <a:solidFill>
                <a:srgbClr val="3B3D40"/>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70" name="文本框 69">
              <a:extLst>
                <a:ext uri="{FF2B5EF4-FFF2-40B4-BE49-F238E27FC236}">
                  <a16:creationId xmlns="" xmlns:a16="http://schemas.microsoft.com/office/drawing/2014/main" id="{97901922-6AC1-4E26-AE95-E328E05BF2F8}"/>
                </a:ext>
              </a:extLst>
            </p:cNvPr>
            <p:cNvSpPr txBox="1"/>
            <p:nvPr/>
          </p:nvSpPr>
          <p:spPr>
            <a:xfrm>
              <a:off x="5077860" y="2332001"/>
              <a:ext cx="1489075" cy="39752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课题背景</a:t>
              </a:r>
            </a:p>
          </p:txBody>
        </p:sp>
        <p:sp>
          <p:nvSpPr>
            <p:cNvPr id="71" name="文本框 70">
              <a:extLst>
                <a:ext uri="{FF2B5EF4-FFF2-40B4-BE49-F238E27FC236}">
                  <a16:creationId xmlns="" xmlns:a16="http://schemas.microsoft.com/office/drawing/2014/main" id="{2A951E9E-E023-4D69-8918-96B2A0207DFF}"/>
                </a:ext>
              </a:extLst>
            </p:cNvPr>
            <p:cNvSpPr txBox="1"/>
            <p:nvPr/>
          </p:nvSpPr>
          <p:spPr>
            <a:xfrm>
              <a:off x="5457865" y="1635294"/>
              <a:ext cx="644705" cy="4498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01</a:t>
              </a:r>
              <a:endParaRPr lang="zh-CN" altLang="en-US" sz="3700" dirty="0">
                <a:solidFill>
                  <a:schemeClr val="bg1"/>
                </a:solidFill>
                <a:latin typeface="+mn-ea"/>
              </a:endParaRPr>
            </a:p>
          </p:txBody>
        </p:sp>
      </p:grpSp>
      <p:grpSp>
        <p:nvGrpSpPr>
          <p:cNvPr id="6" name="组合 129">
            <a:extLst>
              <a:ext uri="{FF2B5EF4-FFF2-40B4-BE49-F238E27FC236}">
                <a16:creationId xmlns="" xmlns:a16="http://schemas.microsoft.com/office/drawing/2014/main" id="{E087C09A-F63D-4CFA-AB73-F57817E86D97}"/>
              </a:ext>
            </a:extLst>
          </p:cNvPr>
          <p:cNvGrpSpPr/>
          <p:nvPr/>
        </p:nvGrpSpPr>
        <p:grpSpPr>
          <a:xfrm>
            <a:off x="3772092" y="2811621"/>
            <a:ext cx="2067315" cy="2234967"/>
            <a:chOff x="4993691" y="1501240"/>
            <a:chExt cx="1612874" cy="1519313"/>
          </a:xfrm>
        </p:grpSpPr>
        <p:grpSp>
          <p:nvGrpSpPr>
            <p:cNvPr id="7" name="组合 130">
              <a:extLst>
                <a:ext uri="{FF2B5EF4-FFF2-40B4-BE49-F238E27FC236}">
                  <a16:creationId xmlns="" xmlns:a16="http://schemas.microsoft.com/office/drawing/2014/main" id="{026EF0EF-DF02-4F87-BBAB-A9E792FE59A7}"/>
                </a:ext>
              </a:extLst>
            </p:cNvPr>
            <p:cNvGrpSpPr/>
            <p:nvPr/>
          </p:nvGrpSpPr>
          <p:grpSpPr>
            <a:xfrm>
              <a:off x="4993691" y="1501240"/>
              <a:ext cx="1612874" cy="1519313"/>
              <a:chOff x="6982631" y="652483"/>
              <a:chExt cx="2261516" cy="2130319"/>
            </a:xfrm>
          </p:grpSpPr>
          <p:sp>
            <p:nvSpPr>
              <p:cNvPr id="134" name="矩形: 圆角 133">
                <a:extLst>
                  <a:ext uri="{FF2B5EF4-FFF2-40B4-BE49-F238E27FC236}">
                    <a16:creationId xmlns="" xmlns:a16="http://schemas.microsoft.com/office/drawing/2014/main" id="{B32AEEE5-47DD-4B0D-B654-9008ED091867}"/>
                  </a:ext>
                </a:extLst>
              </p:cNvPr>
              <p:cNvSpPr/>
              <p:nvPr/>
            </p:nvSpPr>
            <p:spPr>
              <a:xfrm>
                <a:off x="6982631"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135" name="椭圆 134">
                <a:extLst>
                  <a:ext uri="{FF2B5EF4-FFF2-40B4-BE49-F238E27FC236}">
                    <a16:creationId xmlns="" xmlns:a16="http://schemas.microsoft.com/office/drawing/2014/main" id="{9D987984-CDB3-49C5-8A47-9D0DB00F0EF3}"/>
                  </a:ext>
                </a:extLst>
              </p:cNvPr>
              <p:cNvSpPr/>
              <p:nvPr/>
            </p:nvSpPr>
            <p:spPr>
              <a:xfrm>
                <a:off x="7513441" y="652483"/>
                <a:ext cx="1140867" cy="1028809"/>
              </a:xfrm>
              <a:prstGeom prst="ellipse">
                <a:avLst/>
              </a:prstGeom>
              <a:solidFill>
                <a:srgbClr val="3B3D40"/>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132" name="文本框 131">
              <a:extLst>
                <a:ext uri="{FF2B5EF4-FFF2-40B4-BE49-F238E27FC236}">
                  <a16:creationId xmlns="" xmlns:a16="http://schemas.microsoft.com/office/drawing/2014/main" id="{3972DFA9-7DC7-467B-AAA6-EDD9C9636C67}"/>
                </a:ext>
              </a:extLst>
            </p:cNvPr>
            <p:cNvSpPr txBox="1"/>
            <p:nvPr/>
          </p:nvSpPr>
          <p:spPr>
            <a:xfrm>
              <a:off x="5077860" y="2346971"/>
              <a:ext cx="1489075" cy="39752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工作进展</a:t>
              </a:r>
            </a:p>
          </p:txBody>
        </p:sp>
        <p:sp>
          <p:nvSpPr>
            <p:cNvPr id="133" name="文本框 132">
              <a:extLst>
                <a:ext uri="{FF2B5EF4-FFF2-40B4-BE49-F238E27FC236}">
                  <a16:creationId xmlns="" xmlns:a16="http://schemas.microsoft.com/office/drawing/2014/main" id="{BF701E42-DCE6-4912-9131-04741E9DD258}"/>
                </a:ext>
              </a:extLst>
            </p:cNvPr>
            <p:cNvSpPr txBox="1"/>
            <p:nvPr/>
          </p:nvSpPr>
          <p:spPr>
            <a:xfrm>
              <a:off x="5457865" y="1635294"/>
              <a:ext cx="644705" cy="4498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02</a:t>
              </a:r>
              <a:endParaRPr lang="zh-CN" altLang="en-US" sz="3700" dirty="0">
                <a:solidFill>
                  <a:schemeClr val="bg1"/>
                </a:solidFill>
                <a:latin typeface="+mn-ea"/>
              </a:endParaRPr>
            </a:p>
          </p:txBody>
        </p:sp>
      </p:grpSp>
      <p:grpSp>
        <p:nvGrpSpPr>
          <p:cNvPr id="8" name="组合 135">
            <a:extLst>
              <a:ext uri="{FF2B5EF4-FFF2-40B4-BE49-F238E27FC236}">
                <a16:creationId xmlns="" xmlns:a16="http://schemas.microsoft.com/office/drawing/2014/main" id="{645524DB-0003-4B08-84C9-4F4912FD8514}"/>
              </a:ext>
            </a:extLst>
          </p:cNvPr>
          <p:cNvGrpSpPr/>
          <p:nvPr/>
        </p:nvGrpSpPr>
        <p:grpSpPr>
          <a:xfrm>
            <a:off x="6579208" y="2773913"/>
            <a:ext cx="2213433" cy="2288852"/>
            <a:chOff x="6611705" y="1501240"/>
            <a:chExt cx="1612874" cy="1519313"/>
          </a:xfrm>
        </p:grpSpPr>
        <p:grpSp>
          <p:nvGrpSpPr>
            <p:cNvPr id="9" name="组合 136">
              <a:extLst>
                <a:ext uri="{FF2B5EF4-FFF2-40B4-BE49-F238E27FC236}">
                  <a16:creationId xmlns="" xmlns:a16="http://schemas.microsoft.com/office/drawing/2014/main" id="{C57F51B8-CDBB-4783-AEE1-EC52BBC8A11A}"/>
                </a:ext>
              </a:extLst>
            </p:cNvPr>
            <p:cNvGrpSpPr/>
            <p:nvPr/>
          </p:nvGrpSpPr>
          <p:grpSpPr>
            <a:xfrm>
              <a:off x="6611705" y="1501240"/>
              <a:ext cx="1612874" cy="1519313"/>
              <a:chOff x="9251353" y="652483"/>
              <a:chExt cx="2261516" cy="2130319"/>
            </a:xfrm>
          </p:grpSpPr>
          <p:sp>
            <p:nvSpPr>
              <p:cNvPr id="140" name="矩形: 圆角 139">
                <a:extLst>
                  <a:ext uri="{FF2B5EF4-FFF2-40B4-BE49-F238E27FC236}">
                    <a16:creationId xmlns="" xmlns:a16="http://schemas.microsoft.com/office/drawing/2014/main" id="{2B1E23CF-5A68-4744-95E3-886E8845E873}"/>
                  </a:ext>
                </a:extLst>
              </p:cNvPr>
              <p:cNvSpPr/>
              <p:nvPr/>
            </p:nvSpPr>
            <p:spPr>
              <a:xfrm>
                <a:off x="9251353"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141" name="椭圆 140">
                <a:extLst>
                  <a:ext uri="{FF2B5EF4-FFF2-40B4-BE49-F238E27FC236}">
                    <a16:creationId xmlns="" xmlns:a16="http://schemas.microsoft.com/office/drawing/2014/main" id="{C6775A24-FEEA-47EC-B142-C7F10B661EF8}"/>
                  </a:ext>
                </a:extLst>
              </p:cNvPr>
              <p:cNvSpPr/>
              <p:nvPr/>
            </p:nvSpPr>
            <p:spPr>
              <a:xfrm>
                <a:off x="9782163" y="652483"/>
                <a:ext cx="1140867" cy="1028809"/>
              </a:xfrm>
              <a:prstGeom prst="ellipse">
                <a:avLst/>
              </a:prstGeom>
              <a:solidFill>
                <a:srgbClr val="3B3D40"/>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138" name="文本框 137">
              <a:extLst>
                <a:ext uri="{FF2B5EF4-FFF2-40B4-BE49-F238E27FC236}">
                  <a16:creationId xmlns="" xmlns:a16="http://schemas.microsoft.com/office/drawing/2014/main" id="{3DD90E9F-89A9-4B2C-B7A9-6DA29ADE3DAA}"/>
                </a:ext>
              </a:extLst>
            </p:cNvPr>
            <p:cNvSpPr txBox="1"/>
            <p:nvPr/>
          </p:nvSpPr>
          <p:spPr>
            <a:xfrm>
              <a:off x="6673604" y="2250681"/>
              <a:ext cx="1550975" cy="73547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现阶段总结</a:t>
              </a:r>
              <a:endParaRPr lang="en-US" altLang="zh-CN" sz="3200" dirty="0">
                <a:solidFill>
                  <a:schemeClr val="tx1">
                    <a:lumMod val="85000"/>
                    <a:lumOff val="15000"/>
                  </a:schemeClr>
                </a:solidFill>
                <a:latin typeface="+mn-ea"/>
              </a:endParaRPr>
            </a:p>
          </p:txBody>
        </p:sp>
        <p:sp>
          <p:nvSpPr>
            <p:cNvPr id="139" name="文本框 138">
              <a:extLst>
                <a:ext uri="{FF2B5EF4-FFF2-40B4-BE49-F238E27FC236}">
                  <a16:creationId xmlns="" xmlns:a16="http://schemas.microsoft.com/office/drawing/2014/main" id="{A5635DD9-77C8-4B26-87C1-2FC0C910D1A0}"/>
                </a:ext>
              </a:extLst>
            </p:cNvPr>
            <p:cNvSpPr txBox="1"/>
            <p:nvPr/>
          </p:nvSpPr>
          <p:spPr>
            <a:xfrm>
              <a:off x="7075871" y="1635294"/>
              <a:ext cx="644705" cy="4385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03</a:t>
              </a:r>
              <a:endParaRPr lang="zh-CN" altLang="en-US" sz="3700" dirty="0">
                <a:solidFill>
                  <a:schemeClr val="bg1"/>
                </a:solidFill>
                <a:latin typeface="+mn-ea"/>
              </a:endParaRPr>
            </a:p>
          </p:txBody>
        </p:sp>
      </p:grpSp>
      <p:grpSp>
        <p:nvGrpSpPr>
          <p:cNvPr id="10" name="组合 27">
            <a:extLst>
              <a:ext uri="{FF2B5EF4-FFF2-40B4-BE49-F238E27FC236}">
                <a16:creationId xmlns="" xmlns:a16="http://schemas.microsoft.com/office/drawing/2014/main" id="{72B9FA77-0196-423B-8EB0-33AAF01DC17C}"/>
              </a:ext>
            </a:extLst>
          </p:cNvPr>
          <p:cNvGrpSpPr/>
          <p:nvPr/>
        </p:nvGrpSpPr>
        <p:grpSpPr>
          <a:xfrm>
            <a:off x="9396712" y="2773913"/>
            <a:ext cx="2213433" cy="2288852"/>
            <a:chOff x="6611705" y="1501240"/>
            <a:chExt cx="1612874" cy="1519313"/>
          </a:xfrm>
        </p:grpSpPr>
        <p:grpSp>
          <p:nvGrpSpPr>
            <p:cNvPr id="11" name="组合 28">
              <a:extLst>
                <a:ext uri="{FF2B5EF4-FFF2-40B4-BE49-F238E27FC236}">
                  <a16:creationId xmlns="" xmlns:a16="http://schemas.microsoft.com/office/drawing/2014/main" id="{30DB5710-ADA7-41D5-AD47-1828300A76A9}"/>
                </a:ext>
              </a:extLst>
            </p:cNvPr>
            <p:cNvGrpSpPr/>
            <p:nvPr/>
          </p:nvGrpSpPr>
          <p:grpSpPr>
            <a:xfrm>
              <a:off x="6611705" y="1501240"/>
              <a:ext cx="1612874" cy="1519313"/>
              <a:chOff x="9251353" y="652483"/>
              <a:chExt cx="2261516" cy="2130319"/>
            </a:xfrm>
          </p:grpSpPr>
          <p:sp>
            <p:nvSpPr>
              <p:cNvPr id="32" name="矩形: 圆角 31">
                <a:extLst>
                  <a:ext uri="{FF2B5EF4-FFF2-40B4-BE49-F238E27FC236}">
                    <a16:creationId xmlns="" xmlns:a16="http://schemas.microsoft.com/office/drawing/2014/main" id="{C2D04B1B-7B46-44FF-B7CB-A6392D0AA48C}"/>
                  </a:ext>
                </a:extLst>
              </p:cNvPr>
              <p:cNvSpPr/>
              <p:nvPr/>
            </p:nvSpPr>
            <p:spPr>
              <a:xfrm>
                <a:off x="9251353"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33" name="椭圆 32">
                <a:extLst>
                  <a:ext uri="{FF2B5EF4-FFF2-40B4-BE49-F238E27FC236}">
                    <a16:creationId xmlns="" xmlns:a16="http://schemas.microsoft.com/office/drawing/2014/main" id="{E1F75183-FFAF-4F2B-90DF-F3D170922728}"/>
                  </a:ext>
                </a:extLst>
              </p:cNvPr>
              <p:cNvSpPr/>
              <p:nvPr/>
            </p:nvSpPr>
            <p:spPr>
              <a:xfrm>
                <a:off x="9782163" y="652483"/>
                <a:ext cx="1140867" cy="1028809"/>
              </a:xfrm>
              <a:prstGeom prst="ellipse">
                <a:avLst/>
              </a:prstGeom>
              <a:solidFill>
                <a:srgbClr val="3B3D40"/>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30" name="文本框 29">
              <a:extLst>
                <a:ext uri="{FF2B5EF4-FFF2-40B4-BE49-F238E27FC236}">
                  <a16:creationId xmlns="" xmlns:a16="http://schemas.microsoft.com/office/drawing/2014/main" id="{C305C7D2-1A42-45B5-B446-8B74F8C7D4F9}"/>
                </a:ext>
              </a:extLst>
            </p:cNvPr>
            <p:cNvSpPr txBox="1"/>
            <p:nvPr/>
          </p:nvSpPr>
          <p:spPr>
            <a:xfrm>
              <a:off x="6673604" y="2346221"/>
              <a:ext cx="1550975" cy="388167"/>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后续计划</a:t>
              </a:r>
              <a:endParaRPr lang="en-US" altLang="zh-CN" sz="3200" dirty="0">
                <a:solidFill>
                  <a:schemeClr val="tx1">
                    <a:lumMod val="85000"/>
                    <a:lumOff val="15000"/>
                  </a:schemeClr>
                </a:solidFill>
                <a:latin typeface="+mn-ea"/>
              </a:endParaRPr>
            </a:p>
          </p:txBody>
        </p:sp>
        <p:sp>
          <p:nvSpPr>
            <p:cNvPr id="31" name="文本框 30">
              <a:extLst>
                <a:ext uri="{FF2B5EF4-FFF2-40B4-BE49-F238E27FC236}">
                  <a16:creationId xmlns="" xmlns:a16="http://schemas.microsoft.com/office/drawing/2014/main" id="{1278B61A-0A65-4B79-8017-3F4FE24A1F8A}"/>
                </a:ext>
              </a:extLst>
            </p:cNvPr>
            <p:cNvSpPr txBox="1"/>
            <p:nvPr/>
          </p:nvSpPr>
          <p:spPr>
            <a:xfrm>
              <a:off x="7075871" y="1635294"/>
              <a:ext cx="644705" cy="43924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04</a:t>
              </a:r>
              <a:endParaRPr lang="zh-CN" altLang="en-US" sz="3700" dirty="0">
                <a:solidFill>
                  <a:schemeClr val="bg1"/>
                </a:solidFill>
                <a:latin typeface="+mn-ea"/>
              </a:endParaRPr>
            </a:p>
          </p:txBody>
        </p:sp>
      </p:grpSp>
    </p:spTree>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5309771" cy="615553"/>
          </a:xfrm>
          <a:prstGeom prst="rect">
            <a:avLst/>
          </a:prstGeom>
          <a:noFill/>
        </p:spPr>
        <p:txBody>
          <a:bodyPr wrap="square" lIns="121917" tIns="60958" rIns="121917" bIns="60958" rtlCol="0">
            <a:spAutoFit/>
          </a:bodyPr>
          <a:lstStyle/>
          <a:p>
            <a:r>
              <a:rPr lang="en-US" altLang="zh-CN" sz="3200" b="1" dirty="0">
                <a:cs typeface="+mn-ea"/>
                <a:sym typeface="+mn-lt"/>
              </a:rPr>
              <a:t>2.14 </a:t>
            </a:r>
            <a:r>
              <a:rPr lang="zh-CN" altLang="en-US" sz="3200" b="1" dirty="0">
                <a:cs typeface="+mn-ea"/>
                <a:sym typeface="+mn-lt"/>
              </a:rPr>
              <a:t>注意力机制模型</a:t>
            </a:r>
          </a:p>
        </p:txBody>
      </p:sp>
      <p:sp>
        <p:nvSpPr>
          <p:cNvPr id="107" name="Text Placeholder 34"/>
          <p:cNvSpPr txBox="1"/>
          <p:nvPr/>
        </p:nvSpPr>
        <p:spPr>
          <a:xfrm>
            <a:off x="333904" y="957626"/>
            <a:ext cx="11328400" cy="1470615"/>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accent1"/>
              </a:buClr>
            </a:pPr>
            <a:r>
              <a:rPr lang="zh-CN" altLang="en-US" sz="2100" b="1" dirty="0">
                <a:cs typeface="+mn-ea"/>
                <a:sym typeface="+mn-lt"/>
              </a:rPr>
              <a:t>        分别从点云和深度图像中提取特征，特征矩阵被设计为深度图像特征和点云特征的串联组合，但是在现阶段，我们无法得知这两个特征究竟如何影响最终的结果。我们构建注意力机制来允许网络独立</a:t>
            </a:r>
            <a:r>
              <a:rPr lang="zh-CN" altLang="en-US" sz="2100" b="1" dirty="0">
                <a:solidFill>
                  <a:srgbClr val="FF0000"/>
                </a:solidFill>
                <a:cs typeface="+mn-ea"/>
                <a:sym typeface="+mn-lt"/>
              </a:rPr>
              <a:t>选择和组合</a:t>
            </a:r>
            <a:r>
              <a:rPr lang="zh-CN" altLang="en-US" sz="2100" b="1" dirty="0">
                <a:cs typeface="+mn-ea"/>
                <a:sym typeface="+mn-lt"/>
              </a:rPr>
              <a:t>两种特征，从而进一步提高准确率。</a:t>
            </a:r>
            <a:endParaRPr lang="en-US" altLang="zh-CN" b="1" dirty="0">
              <a:cs typeface="+mn-ea"/>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8" name="Text Placeholder 34">
            <a:extLst>
              <a:ext uri="{FF2B5EF4-FFF2-40B4-BE49-F238E27FC236}">
                <a16:creationId xmlns="" xmlns:a16="http://schemas.microsoft.com/office/drawing/2014/main" id="{ACA7D160-573C-4CEC-8B40-94EFFB6042AE}"/>
              </a:ext>
            </a:extLst>
          </p:cNvPr>
          <p:cNvSpPr txBox="1"/>
          <p:nvPr/>
        </p:nvSpPr>
        <p:spPr>
          <a:xfrm>
            <a:off x="333904" y="5291948"/>
            <a:ext cx="11328400" cy="1228661"/>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accent1"/>
              </a:buClr>
            </a:pPr>
            <a:r>
              <a:rPr lang="zh-CN" altLang="en-US" sz="2100" b="1" dirty="0">
                <a:cs typeface="+mn-ea"/>
                <a:sym typeface="+mn-lt"/>
              </a:rPr>
              <a:t>        </a:t>
            </a:r>
            <a:r>
              <a:rPr lang="zh-CN" altLang="en-US" b="1" dirty="0">
                <a:cs typeface="+mn-ea"/>
                <a:sym typeface="+mn-lt"/>
              </a:rPr>
              <a:t>由于深度图像上像素点的分布具有规律性，可以设置不同大小的掩膜来定义不同大小的邻域空间，用来进一步控制邻域特征的数量。如果采样点太密集，则使用大尺寸的掩膜会降低最终的精度。</a:t>
            </a:r>
            <a:endParaRPr lang="en-US" altLang="zh-CN" b="1" dirty="0">
              <a:cs typeface="+mn-ea"/>
              <a:sym typeface="+mn-lt"/>
            </a:endParaRPr>
          </a:p>
        </p:txBody>
      </p:sp>
      <p:pic>
        <p:nvPicPr>
          <p:cNvPr id="3" name="图片 2">
            <a:extLst>
              <a:ext uri="{FF2B5EF4-FFF2-40B4-BE49-F238E27FC236}">
                <a16:creationId xmlns="" xmlns:a16="http://schemas.microsoft.com/office/drawing/2014/main" id="{BFBD0F89-2798-48EB-9BC0-49EE51EA9AF9}"/>
              </a:ext>
            </a:extLst>
          </p:cNvPr>
          <p:cNvPicPr>
            <a:picLocks noChangeAspect="1"/>
          </p:cNvPicPr>
          <p:nvPr/>
        </p:nvPicPr>
        <p:blipFill>
          <a:blip r:embed="rId4"/>
          <a:stretch>
            <a:fillRect/>
          </a:stretch>
        </p:blipFill>
        <p:spPr>
          <a:xfrm>
            <a:off x="7031024" y="2817820"/>
            <a:ext cx="4560161" cy="1868689"/>
          </a:xfrm>
          <a:prstGeom prst="rect">
            <a:avLst/>
          </a:prstGeom>
        </p:spPr>
      </p:pic>
      <p:grpSp>
        <p:nvGrpSpPr>
          <p:cNvPr id="2" name="组合 10">
            <a:extLst>
              <a:ext uri="{FF2B5EF4-FFF2-40B4-BE49-F238E27FC236}">
                <a16:creationId xmlns="" xmlns:a16="http://schemas.microsoft.com/office/drawing/2014/main" id="{CF0DAA27-0A36-41C9-B936-590EE3A4F85F}"/>
              </a:ext>
            </a:extLst>
          </p:cNvPr>
          <p:cNvGrpSpPr/>
          <p:nvPr/>
        </p:nvGrpSpPr>
        <p:grpSpPr>
          <a:xfrm>
            <a:off x="333905" y="2428240"/>
            <a:ext cx="6549916" cy="2708328"/>
            <a:chOff x="319261" y="2852347"/>
            <a:chExt cx="4799953" cy="1888160"/>
          </a:xfrm>
        </p:grpSpPr>
        <p:pic>
          <p:nvPicPr>
            <p:cNvPr id="12" name="图片 11">
              <a:extLst>
                <a:ext uri="{FF2B5EF4-FFF2-40B4-BE49-F238E27FC236}">
                  <a16:creationId xmlns="" xmlns:a16="http://schemas.microsoft.com/office/drawing/2014/main" id="{9F3CB00B-1CFA-4FE6-895D-3815EFC481AE}"/>
                </a:ext>
              </a:extLst>
            </p:cNvPr>
            <p:cNvPicPr>
              <a:picLocks noChangeAspect="1"/>
            </p:cNvPicPr>
            <p:nvPr/>
          </p:nvPicPr>
          <p:blipFill>
            <a:blip r:embed="rId5"/>
            <a:stretch>
              <a:fillRect/>
            </a:stretch>
          </p:blipFill>
          <p:spPr>
            <a:xfrm>
              <a:off x="319261" y="2941891"/>
              <a:ext cx="4799953" cy="1798616"/>
            </a:xfrm>
            <a:prstGeom prst="rect">
              <a:avLst/>
            </a:prstGeom>
          </p:spPr>
        </p:pic>
        <p:sp>
          <p:nvSpPr>
            <p:cNvPr id="13" name="流程图: 可选过程 12">
              <a:extLst>
                <a:ext uri="{FF2B5EF4-FFF2-40B4-BE49-F238E27FC236}">
                  <a16:creationId xmlns="" xmlns:a16="http://schemas.microsoft.com/office/drawing/2014/main" id="{920C654B-0797-42F7-83F9-A4FA595FA1CE}"/>
                </a:ext>
              </a:extLst>
            </p:cNvPr>
            <p:cNvSpPr/>
            <p:nvPr/>
          </p:nvSpPr>
          <p:spPr>
            <a:xfrm>
              <a:off x="3051766" y="2852347"/>
              <a:ext cx="819007" cy="1754883"/>
            </a:xfrm>
            <a:prstGeom prst="flowChartAlternateProcess">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a:extLst>
              <a:ext uri="{FF2B5EF4-FFF2-40B4-BE49-F238E27FC236}">
                <a16:creationId xmlns="" xmlns:a16="http://schemas.microsoft.com/office/drawing/2014/main" id="{CEB688E1-D64B-46B9-8898-59F8E152E5EE}"/>
              </a:ext>
            </a:extLst>
          </p:cNvPr>
          <p:cNvCxnSpPr>
            <a:cxnSpLocks/>
          </p:cNvCxnSpPr>
          <p:nvPr/>
        </p:nvCxnSpPr>
        <p:spPr>
          <a:xfrm flipV="1">
            <a:off x="5125510" y="2323047"/>
            <a:ext cx="1730133" cy="182884"/>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89C6A0A9-26FA-4913-970B-71E6C5BFF058}"/>
              </a:ext>
            </a:extLst>
          </p:cNvPr>
          <p:cNvCxnSpPr>
            <a:cxnSpLocks/>
          </p:cNvCxnSpPr>
          <p:nvPr/>
        </p:nvCxnSpPr>
        <p:spPr>
          <a:xfrm>
            <a:off x="5118949" y="4883137"/>
            <a:ext cx="1736695" cy="246657"/>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4ACD614F-7AAF-439B-97E6-A71FF7CE16FA}"/>
              </a:ext>
            </a:extLst>
          </p:cNvPr>
          <p:cNvCxnSpPr>
            <a:cxnSpLocks/>
          </p:cNvCxnSpPr>
          <p:nvPr/>
        </p:nvCxnSpPr>
        <p:spPr>
          <a:xfrm>
            <a:off x="6855644" y="2322989"/>
            <a:ext cx="1" cy="6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 xmlns:a16="http://schemas.microsoft.com/office/drawing/2014/main" id="{F5B04BAC-702C-41E1-ADEA-F6F26916ADB3}"/>
              </a:ext>
            </a:extLst>
          </p:cNvPr>
          <p:cNvCxnSpPr/>
          <p:nvPr/>
        </p:nvCxnSpPr>
        <p:spPr>
          <a:xfrm>
            <a:off x="6855643" y="2322989"/>
            <a:ext cx="0" cy="28135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01022926"/>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3969991" cy="615553"/>
          </a:xfrm>
          <a:prstGeom prst="rect">
            <a:avLst/>
          </a:prstGeom>
          <a:noFill/>
        </p:spPr>
        <p:txBody>
          <a:bodyPr wrap="square" lIns="121917" tIns="60958" rIns="121917" bIns="60958" rtlCol="0">
            <a:spAutoFit/>
          </a:bodyPr>
          <a:lstStyle/>
          <a:p>
            <a:r>
              <a:rPr lang="en-US" altLang="zh-CN" sz="3200" b="1" dirty="0">
                <a:cs typeface="+mn-ea"/>
                <a:sym typeface="+mn-lt"/>
              </a:rPr>
              <a:t>2.15 </a:t>
            </a:r>
            <a:r>
              <a:rPr lang="zh-CN" altLang="en-US" sz="3200" b="1" dirty="0">
                <a:cs typeface="+mn-ea"/>
                <a:sym typeface="+mn-lt"/>
              </a:rPr>
              <a:t>点云分割结果</a:t>
            </a:r>
          </a:p>
        </p:txBody>
      </p:sp>
      <p:sp>
        <p:nvSpPr>
          <p:cNvPr id="107" name="Text Placeholder 34"/>
          <p:cNvSpPr txBox="1"/>
          <p:nvPr/>
        </p:nvSpPr>
        <p:spPr>
          <a:xfrm>
            <a:off x="333904" y="957628"/>
            <a:ext cx="11328400" cy="746593"/>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en-US" altLang="zh-CN" b="1" dirty="0">
                <a:cs typeface="+mn-ea"/>
                <a:sym typeface="+mn-lt"/>
              </a:rPr>
              <a:t>        Falling Things</a:t>
            </a:r>
            <a:r>
              <a:rPr lang="zh-CN" altLang="en-US" b="1" dirty="0">
                <a:cs typeface="+mn-ea"/>
                <a:sym typeface="+mn-lt"/>
              </a:rPr>
              <a:t>数据集是</a:t>
            </a:r>
            <a:r>
              <a:rPr lang="en-US" altLang="zh-CN" b="1" dirty="0">
                <a:cs typeface="+mn-ea"/>
                <a:sym typeface="+mn-lt"/>
              </a:rPr>
              <a:t>NVIDIA</a:t>
            </a:r>
            <a:r>
              <a:rPr lang="zh-CN" altLang="en-US" b="1" dirty="0">
                <a:cs typeface="+mn-ea"/>
                <a:sym typeface="+mn-lt"/>
              </a:rPr>
              <a:t>提出的小型场景的数据集，它由深度图像和彩色图像组成。本文使用的点云数据由深度图像转换而来。以下为在</a:t>
            </a:r>
            <a:r>
              <a:rPr lang="en-US" altLang="zh-CN" b="1" dirty="0" err="1">
                <a:cs typeface="+mn-ea"/>
                <a:sym typeface="+mn-lt"/>
              </a:rPr>
              <a:t>Faling</a:t>
            </a:r>
            <a:r>
              <a:rPr lang="en-US" altLang="zh-CN" b="1" dirty="0">
                <a:cs typeface="+mn-ea"/>
                <a:sym typeface="+mn-lt"/>
              </a:rPr>
              <a:t> Things</a:t>
            </a:r>
            <a:r>
              <a:rPr lang="zh-CN" altLang="en-US" b="1" dirty="0">
                <a:cs typeface="+mn-ea"/>
                <a:sym typeface="+mn-lt"/>
              </a:rPr>
              <a:t>数据集上测试的结果。</a:t>
            </a: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7" name="Text Placeholder 34">
            <a:extLst>
              <a:ext uri="{FF2B5EF4-FFF2-40B4-BE49-F238E27FC236}">
                <a16:creationId xmlns="" xmlns:a16="http://schemas.microsoft.com/office/drawing/2014/main" id="{691D2A26-7694-408B-96A1-6956E6203B7B}"/>
              </a:ext>
            </a:extLst>
          </p:cNvPr>
          <p:cNvSpPr txBox="1"/>
          <p:nvPr/>
        </p:nvSpPr>
        <p:spPr>
          <a:xfrm>
            <a:off x="1663700" y="5145605"/>
            <a:ext cx="11328400" cy="368587"/>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sz="1300" dirty="0">
                <a:cs typeface="+mn-ea"/>
                <a:sym typeface="+mn-lt"/>
              </a:rPr>
              <a:t>括号里的数字代表采样点的数量，采样的掩膜大小被设置为</a:t>
            </a:r>
            <a:r>
              <a:rPr lang="en-US" altLang="zh-CN" sz="1300" dirty="0">
                <a:cs typeface="+mn-ea"/>
                <a:sym typeface="+mn-lt"/>
              </a:rPr>
              <a:t>5×5</a:t>
            </a:r>
            <a:r>
              <a:rPr lang="zh-CN" altLang="en-US" sz="1300" dirty="0">
                <a:cs typeface="+mn-ea"/>
                <a:sym typeface="+mn-lt"/>
              </a:rPr>
              <a:t>，</a:t>
            </a:r>
            <a:r>
              <a:rPr lang="en-US" altLang="zh-CN" sz="1300" dirty="0">
                <a:cs typeface="+mn-ea"/>
                <a:sym typeface="+mn-lt"/>
              </a:rPr>
              <a:t>A</a:t>
            </a:r>
            <a:r>
              <a:rPr lang="zh-CN" altLang="en-US" sz="1300" dirty="0">
                <a:cs typeface="+mn-ea"/>
                <a:sym typeface="+mn-lt"/>
              </a:rPr>
              <a:t>代表该网络加入了注意力机制模型。</a:t>
            </a:r>
            <a:endParaRPr lang="en-US" altLang="zh-CN" sz="1300" dirty="0">
              <a:sym typeface="+mn-lt"/>
            </a:endParaRPr>
          </a:p>
        </p:txBody>
      </p:sp>
      <p:sp>
        <p:nvSpPr>
          <p:cNvPr id="19" name="Text Placeholder 34">
            <a:extLst>
              <a:ext uri="{FF2B5EF4-FFF2-40B4-BE49-F238E27FC236}">
                <a16:creationId xmlns="" xmlns:a16="http://schemas.microsoft.com/office/drawing/2014/main" id="{33C62389-3744-41F9-8C50-8E05DF44080A}"/>
              </a:ext>
            </a:extLst>
          </p:cNvPr>
          <p:cNvSpPr txBox="1"/>
          <p:nvPr/>
        </p:nvSpPr>
        <p:spPr>
          <a:xfrm>
            <a:off x="333904" y="5589908"/>
            <a:ext cx="11328400" cy="1147449"/>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b="1" dirty="0">
                <a:cs typeface="+mn-ea"/>
                <a:sym typeface="+mn-lt"/>
              </a:rPr>
              <a:t>        当采样点数量为</a:t>
            </a:r>
            <a:r>
              <a:rPr lang="en-US" altLang="zh-CN" b="1" dirty="0">
                <a:cs typeface="+mn-ea"/>
                <a:sym typeface="+mn-lt"/>
              </a:rPr>
              <a:t>4096</a:t>
            </a:r>
            <a:r>
              <a:rPr lang="zh-CN" altLang="en-US" b="1" dirty="0">
                <a:cs typeface="+mn-ea"/>
                <a:sym typeface="+mn-lt"/>
              </a:rPr>
              <a:t>时，我们的网络比</a:t>
            </a:r>
            <a:r>
              <a:rPr lang="en-US" altLang="zh-CN" b="1" dirty="0" err="1">
                <a:cs typeface="+mn-ea"/>
                <a:sym typeface="+mn-lt"/>
              </a:rPr>
              <a:t>PointSIFT</a:t>
            </a:r>
            <a:r>
              <a:rPr lang="zh-CN" altLang="en-US" b="1" dirty="0">
                <a:cs typeface="+mn-ea"/>
                <a:sym typeface="+mn-lt"/>
              </a:rPr>
              <a:t>提升了</a:t>
            </a:r>
            <a:r>
              <a:rPr lang="en-US" altLang="zh-CN" b="1" dirty="0">
                <a:cs typeface="+mn-ea"/>
                <a:sym typeface="+mn-lt"/>
              </a:rPr>
              <a:t>4.78%</a:t>
            </a:r>
            <a:r>
              <a:rPr lang="zh-CN" altLang="en-US" b="1" dirty="0">
                <a:cs typeface="+mn-ea"/>
                <a:sym typeface="+mn-lt"/>
              </a:rPr>
              <a:t>的准确率。当采样点数量为</a:t>
            </a:r>
            <a:r>
              <a:rPr lang="en-US" altLang="zh-CN" b="1" dirty="0">
                <a:cs typeface="+mn-ea"/>
                <a:sym typeface="+mn-lt"/>
              </a:rPr>
              <a:t>8192</a:t>
            </a:r>
            <a:r>
              <a:rPr lang="zh-CN" altLang="en-US" b="1" dirty="0">
                <a:cs typeface="+mn-ea"/>
                <a:sym typeface="+mn-lt"/>
              </a:rPr>
              <a:t>时，仅使用深度图像特征比</a:t>
            </a:r>
            <a:r>
              <a:rPr lang="en-US" altLang="zh-CN" b="1" dirty="0" err="1">
                <a:cs typeface="+mn-ea"/>
                <a:sym typeface="+mn-lt"/>
              </a:rPr>
              <a:t>PointSIFT</a:t>
            </a:r>
            <a:r>
              <a:rPr lang="zh-CN" altLang="en-US" b="1" dirty="0">
                <a:cs typeface="+mn-ea"/>
                <a:sym typeface="+mn-lt"/>
              </a:rPr>
              <a:t>高</a:t>
            </a:r>
            <a:r>
              <a:rPr lang="en-US" altLang="zh-CN" b="1" dirty="0">
                <a:cs typeface="+mn-ea"/>
                <a:sym typeface="+mn-lt"/>
              </a:rPr>
              <a:t>0.3%</a:t>
            </a:r>
            <a:r>
              <a:rPr lang="zh-CN" altLang="en-US" b="1" dirty="0">
                <a:cs typeface="+mn-ea"/>
                <a:sym typeface="+mn-lt"/>
              </a:rPr>
              <a:t>的准确率，通过加入掩膜模块，准确率得到了较大的提升。</a:t>
            </a:r>
            <a:endParaRPr lang="en-US" altLang="zh-CN" b="1" dirty="0">
              <a:sym typeface="+mn-lt"/>
            </a:endParaRPr>
          </a:p>
        </p:txBody>
      </p:sp>
      <p:pic>
        <p:nvPicPr>
          <p:cNvPr id="5" name="图片 4">
            <a:extLst>
              <a:ext uri="{FF2B5EF4-FFF2-40B4-BE49-F238E27FC236}">
                <a16:creationId xmlns="" xmlns:a16="http://schemas.microsoft.com/office/drawing/2014/main" id="{57C2BE8C-2195-444B-949E-5F329644D2F6}"/>
              </a:ext>
            </a:extLst>
          </p:cNvPr>
          <p:cNvPicPr>
            <a:picLocks noChangeAspect="1"/>
          </p:cNvPicPr>
          <p:nvPr/>
        </p:nvPicPr>
        <p:blipFill>
          <a:blip r:embed="rId4"/>
          <a:stretch>
            <a:fillRect/>
          </a:stretch>
        </p:blipFill>
        <p:spPr>
          <a:xfrm>
            <a:off x="1778001" y="1745442"/>
            <a:ext cx="7855617" cy="3425564"/>
          </a:xfrm>
          <a:prstGeom prst="rect">
            <a:avLst/>
          </a:prstGeom>
        </p:spPr>
      </p:pic>
    </p:spTree>
    <p:extLst>
      <p:ext uri="{BB962C8B-B14F-4D97-AF65-F5344CB8AC3E}">
        <p14:creationId xmlns="" xmlns:p14="http://schemas.microsoft.com/office/powerpoint/2010/main" val="3204549819"/>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3969991" cy="615553"/>
          </a:xfrm>
          <a:prstGeom prst="rect">
            <a:avLst/>
          </a:prstGeom>
          <a:noFill/>
        </p:spPr>
        <p:txBody>
          <a:bodyPr wrap="square" lIns="121917" tIns="60958" rIns="121917" bIns="60958" rtlCol="0">
            <a:spAutoFit/>
          </a:bodyPr>
          <a:lstStyle/>
          <a:p>
            <a:r>
              <a:rPr lang="en-US" altLang="zh-CN" sz="3200" b="1" dirty="0">
                <a:cs typeface="+mn-ea"/>
                <a:sym typeface="+mn-lt"/>
              </a:rPr>
              <a:t>2.15 </a:t>
            </a:r>
            <a:r>
              <a:rPr lang="zh-CN" altLang="en-US" sz="3200" b="1" dirty="0">
                <a:cs typeface="+mn-ea"/>
                <a:sym typeface="+mn-lt"/>
              </a:rPr>
              <a:t>点云分割结果</a:t>
            </a:r>
          </a:p>
        </p:txBody>
      </p:sp>
      <p:sp>
        <p:nvSpPr>
          <p:cNvPr id="107" name="Text Placeholder 34"/>
          <p:cNvSpPr txBox="1"/>
          <p:nvPr/>
        </p:nvSpPr>
        <p:spPr>
          <a:xfrm>
            <a:off x="333904" y="1059227"/>
            <a:ext cx="11328400" cy="1201373"/>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b="1" dirty="0">
                <a:cs typeface="+mn-ea"/>
                <a:sym typeface="+mn-lt"/>
              </a:rPr>
              <a:t>        由实验结果可以得知，</a:t>
            </a:r>
            <a:r>
              <a:rPr lang="zh-CN" altLang="en-US" b="1" dirty="0">
                <a:solidFill>
                  <a:srgbClr val="FF0000"/>
                </a:solidFill>
                <a:cs typeface="+mn-ea"/>
                <a:sym typeface="+mn-lt"/>
              </a:rPr>
              <a:t>深度图像特征的加入能够极大提高网络的训练效率</a:t>
            </a:r>
            <a:r>
              <a:rPr lang="zh-CN" altLang="en-US" b="1" dirty="0">
                <a:cs typeface="+mn-ea"/>
                <a:sym typeface="+mn-lt"/>
              </a:rPr>
              <a:t>，且最终训练的准确率要略高于</a:t>
            </a:r>
            <a:r>
              <a:rPr lang="en-US" altLang="zh-CN" b="1" dirty="0" err="1">
                <a:cs typeface="+mn-ea"/>
                <a:sym typeface="+mn-lt"/>
              </a:rPr>
              <a:t>PointSIFT</a:t>
            </a:r>
            <a:r>
              <a:rPr lang="zh-CN" altLang="en-US" b="1" dirty="0">
                <a:cs typeface="+mn-ea"/>
                <a:sym typeface="+mn-lt"/>
              </a:rPr>
              <a:t>网络。我们设计的网络的收敛性能也优于</a:t>
            </a:r>
            <a:r>
              <a:rPr lang="en-US" altLang="zh-CN" b="1" dirty="0" err="1">
                <a:cs typeface="+mn-ea"/>
                <a:sym typeface="+mn-lt"/>
              </a:rPr>
              <a:t>PointSIFT</a:t>
            </a:r>
            <a:r>
              <a:rPr lang="zh-CN" altLang="en-US" b="1" dirty="0">
                <a:cs typeface="+mn-ea"/>
                <a:sym typeface="+mn-lt"/>
              </a:rPr>
              <a:t>网络，而采样点的数量对网络损失的影响并不明显。</a:t>
            </a: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7" name="Text Placeholder 34">
            <a:extLst>
              <a:ext uri="{FF2B5EF4-FFF2-40B4-BE49-F238E27FC236}">
                <a16:creationId xmlns="" xmlns:a16="http://schemas.microsoft.com/office/drawing/2014/main" id="{691D2A26-7694-408B-96A1-6956E6203B7B}"/>
              </a:ext>
            </a:extLst>
          </p:cNvPr>
          <p:cNvSpPr txBox="1"/>
          <p:nvPr/>
        </p:nvSpPr>
        <p:spPr>
          <a:xfrm>
            <a:off x="3254932" y="5974833"/>
            <a:ext cx="1258649" cy="368587"/>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b="1" dirty="0">
                <a:cs typeface="+mn-ea"/>
                <a:sym typeface="+mn-lt"/>
              </a:rPr>
              <a:t>训练准确率</a:t>
            </a:r>
            <a:endParaRPr lang="en-US" altLang="zh-CN" b="1" dirty="0">
              <a:sym typeface="+mn-lt"/>
            </a:endParaRPr>
          </a:p>
        </p:txBody>
      </p:sp>
      <p:sp>
        <p:nvSpPr>
          <p:cNvPr id="12" name="Text Placeholder 34">
            <a:extLst>
              <a:ext uri="{FF2B5EF4-FFF2-40B4-BE49-F238E27FC236}">
                <a16:creationId xmlns="" xmlns:a16="http://schemas.microsoft.com/office/drawing/2014/main" id="{FAA49478-7BB4-45C7-9760-05DB564D0477}"/>
              </a:ext>
            </a:extLst>
          </p:cNvPr>
          <p:cNvSpPr txBox="1"/>
          <p:nvPr/>
        </p:nvSpPr>
        <p:spPr>
          <a:xfrm>
            <a:off x="8095217" y="5962327"/>
            <a:ext cx="1074569" cy="368587"/>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en-US" altLang="zh-CN" b="1" dirty="0">
                <a:cs typeface="+mn-ea"/>
                <a:sym typeface="+mn-lt"/>
              </a:rPr>
              <a:t>Loss</a:t>
            </a:r>
            <a:r>
              <a:rPr lang="zh-CN" altLang="en-US" b="1" dirty="0">
                <a:cs typeface="+mn-ea"/>
                <a:sym typeface="+mn-lt"/>
              </a:rPr>
              <a:t>变换</a:t>
            </a:r>
            <a:endParaRPr lang="en-US" altLang="zh-CN" b="1" dirty="0">
              <a:sym typeface="+mn-lt"/>
            </a:endParaRPr>
          </a:p>
        </p:txBody>
      </p:sp>
      <p:pic>
        <p:nvPicPr>
          <p:cNvPr id="7" name="图片 6">
            <a:extLst>
              <a:ext uri="{FF2B5EF4-FFF2-40B4-BE49-F238E27FC236}">
                <a16:creationId xmlns="" xmlns:a16="http://schemas.microsoft.com/office/drawing/2014/main" id="{80D60507-F59D-48F6-B406-02B88C969799}"/>
              </a:ext>
            </a:extLst>
          </p:cNvPr>
          <p:cNvPicPr>
            <a:picLocks noChangeAspect="1"/>
          </p:cNvPicPr>
          <p:nvPr/>
        </p:nvPicPr>
        <p:blipFill>
          <a:blip r:embed="rId4" cstate="print"/>
          <a:stretch>
            <a:fillRect/>
          </a:stretch>
        </p:blipFill>
        <p:spPr>
          <a:xfrm>
            <a:off x="1118976" y="2342209"/>
            <a:ext cx="4982525" cy="3632624"/>
          </a:xfrm>
          <a:prstGeom prst="rect">
            <a:avLst/>
          </a:prstGeom>
        </p:spPr>
      </p:pic>
      <p:pic>
        <p:nvPicPr>
          <p:cNvPr id="8" name="图片 7">
            <a:extLst>
              <a:ext uri="{FF2B5EF4-FFF2-40B4-BE49-F238E27FC236}">
                <a16:creationId xmlns="" xmlns:a16="http://schemas.microsoft.com/office/drawing/2014/main" id="{34FD9B47-82C8-4C08-BFD5-02E94C0F1B3F}"/>
              </a:ext>
            </a:extLst>
          </p:cNvPr>
          <p:cNvPicPr>
            <a:picLocks noChangeAspect="1"/>
          </p:cNvPicPr>
          <p:nvPr/>
        </p:nvPicPr>
        <p:blipFill>
          <a:blip r:embed="rId5" cstate="print"/>
          <a:stretch>
            <a:fillRect/>
          </a:stretch>
        </p:blipFill>
        <p:spPr>
          <a:xfrm>
            <a:off x="6101502" y="2416849"/>
            <a:ext cx="4686917" cy="3557985"/>
          </a:xfrm>
          <a:prstGeom prst="rect">
            <a:avLst/>
          </a:prstGeom>
        </p:spPr>
      </p:pic>
    </p:spTree>
    <p:extLst>
      <p:ext uri="{BB962C8B-B14F-4D97-AF65-F5344CB8AC3E}">
        <p14:creationId xmlns="" xmlns:p14="http://schemas.microsoft.com/office/powerpoint/2010/main" val="2618751504"/>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3969991" cy="615553"/>
          </a:xfrm>
          <a:prstGeom prst="rect">
            <a:avLst/>
          </a:prstGeom>
          <a:noFill/>
        </p:spPr>
        <p:txBody>
          <a:bodyPr wrap="square" lIns="121917" tIns="60958" rIns="121917" bIns="60958" rtlCol="0">
            <a:spAutoFit/>
          </a:bodyPr>
          <a:lstStyle/>
          <a:p>
            <a:r>
              <a:rPr lang="en-US" altLang="zh-CN" sz="3200" b="1" dirty="0">
                <a:cs typeface="+mn-ea"/>
                <a:sym typeface="+mn-lt"/>
              </a:rPr>
              <a:t>2.15 </a:t>
            </a:r>
            <a:r>
              <a:rPr lang="zh-CN" altLang="en-US" sz="3200" b="1" dirty="0">
                <a:cs typeface="+mn-ea"/>
                <a:sym typeface="+mn-lt"/>
              </a:rPr>
              <a:t>点云分割结果</a:t>
            </a:r>
          </a:p>
        </p:txBody>
      </p:sp>
      <p:sp>
        <p:nvSpPr>
          <p:cNvPr id="107" name="Text Placeholder 34"/>
          <p:cNvSpPr txBox="1"/>
          <p:nvPr/>
        </p:nvSpPr>
        <p:spPr>
          <a:xfrm>
            <a:off x="333904" y="1059226"/>
            <a:ext cx="11328400" cy="979071"/>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b="1" dirty="0">
                <a:cs typeface="+mn-ea"/>
                <a:sym typeface="+mn-lt"/>
              </a:rPr>
              <a:t>        由实验结果可以得知，大部分目标点云的分割结果是正确的，但对于</a:t>
            </a:r>
            <a:r>
              <a:rPr lang="zh-CN" altLang="en-US" b="1" dirty="0">
                <a:solidFill>
                  <a:srgbClr val="FF0000"/>
                </a:solidFill>
                <a:cs typeface="+mn-ea"/>
                <a:sym typeface="+mn-lt"/>
              </a:rPr>
              <a:t>细节部分的分割依旧存在误差</a:t>
            </a:r>
            <a:r>
              <a:rPr lang="zh-CN" altLang="en-US" b="1" dirty="0">
                <a:cs typeface="+mn-ea"/>
                <a:sym typeface="+mn-lt"/>
              </a:rPr>
              <a:t>，这里认为不同目标物体在小区域上具有极高的相似度，所以出现分类错误的情况。且对于圆形物体和细棒状物体的分割较差，主要是由于这类物体的特征提取效果较差。</a:t>
            </a: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pic>
        <p:nvPicPr>
          <p:cNvPr id="18" name="图片 17">
            <a:extLst>
              <a:ext uri="{FF2B5EF4-FFF2-40B4-BE49-F238E27FC236}">
                <a16:creationId xmlns="" xmlns:a16="http://schemas.microsoft.com/office/drawing/2014/main" id="{BC56FDBE-28D6-4485-8268-BB6032DEEB8B}"/>
              </a:ext>
            </a:extLst>
          </p:cNvPr>
          <p:cNvPicPr>
            <a:picLocks noChangeAspect="1"/>
          </p:cNvPicPr>
          <p:nvPr/>
        </p:nvPicPr>
        <p:blipFill>
          <a:blip r:embed="rId4"/>
          <a:stretch>
            <a:fillRect/>
          </a:stretch>
        </p:blipFill>
        <p:spPr>
          <a:xfrm>
            <a:off x="2665641" y="2050996"/>
            <a:ext cx="7204556" cy="4630941"/>
          </a:xfrm>
          <a:prstGeom prst="rect">
            <a:avLst/>
          </a:prstGeom>
        </p:spPr>
      </p:pic>
    </p:spTree>
    <p:extLst>
      <p:ext uri="{BB962C8B-B14F-4D97-AF65-F5344CB8AC3E}">
        <p14:creationId xmlns="" xmlns:p14="http://schemas.microsoft.com/office/powerpoint/2010/main" val="2528143477"/>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 xmlns:a16="http://schemas.microsoft.com/office/drawing/2014/main" id="{BD1AAD42-31C8-47C8-9392-008D44DE031F}"/>
              </a:ext>
            </a:extLst>
          </p:cNvPr>
          <p:cNvGrpSpPr/>
          <p:nvPr/>
        </p:nvGrpSpPr>
        <p:grpSpPr>
          <a:xfrm>
            <a:off x="1282699" y="2247271"/>
            <a:ext cx="4940687" cy="4421968"/>
            <a:chOff x="692420" y="1128822"/>
            <a:chExt cx="3879580" cy="3725054"/>
          </a:xfrm>
        </p:grpSpPr>
        <p:pic>
          <p:nvPicPr>
            <p:cNvPr id="9" name="图片 8">
              <a:extLst>
                <a:ext uri="{FF2B5EF4-FFF2-40B4-BE49-F238E27FC236}">
                  <a16:creationId xmlns="" xmlns:a16="http://schemas.microsoft.com/office/drawing/2014/main" id="{5FFEEF04-A5DC-4BAE-A643-27B7E6B1B2F5}"/>
                </a:ext>
              </a:extLst>
            </p:cNvPr>
            <p:cNvPicPr>
              <a:picLocks noChangeAspect="1"/>
            </p:cNvPicPr>
            <p:nvPr/>
          </p:nvPicPr>
          <p:blipFill>
            <a:blip r:embed="rId3" cstate="print"/>
            <a:stretch>
              <a:fillRect/>
            </a:stretch>
          </p:blipFill>
          <p:spPr>
            <a:xfrm>
              <a:off x="692420" y="1128822"/>
              <a:ext cx="3879580" cy="3490804"/>
            </a:xfrm>
            <a:prstGeom prst="rect">
              <a:avLst/>
            </a:prstGeom>
          </p:spPr>
        </p:pic>
        <p:sp>
          <p:nvSpPr>
            <p:cNvPr id="17" name="Text Placeholder 34">
              <a:extLst>
                <a:ext uri="{FF2B5EF4-FFF2-40B4-BE49-F238E27FC236}">
                  <a16:creationId xmlns="" xmlns:a16="http://schemas.microsoft.com/office/drawing/2014/main" id="{50F52292-CB50-4B82-846E-36E1B03D41C6}"/>
                </a:ext>
              </a:extLst>
            </p:cNvPr>
            <p:cNvSpPr txBox="1"/>
            <p:nvPr/>
          </p:nvSpPr>
          <p:spPr>
            <a:xfrm>
              <a:off x="1094363" y="2743094"/>
              <a:ext cx="972560" cy="276440"/>
            </a:xfrm>
            <a:prstGeom prst="rect">
              <a:avLst/>
            </a:prstGeom>
          </p:spPr>
          <p:txBody>
            <a:bodyPr lIns="68580" tIns="34290" rIns="68580" bIns="3429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b="1" dirty="0">
                  <a:cs typeface="+mn-ea"/>
                  <a:sym typeface="+mn-lt"/>
                </a:rPr>
                <a:t>原始深度图</a:t>
              </a:r>
              <a:endParaRPr lang="en-US" altLang="zh-CN" b="1" dirty="0">
                <a:sym typeface="+mn-lt"/>
              </a:endParaRPr>
            </a:p>
          </p:txBody>
        </p:sp>
        <p:sp>
          <p:nvSpPr>
            <p:cNvPr id="18" name="Text Placeholder 34">
              <a:extLst>
                <a:ext uri="{FF2B5EF4-FFF2-40B4-BE49-F238E27FC236}">
                  <a16:creationId xmlns="" xmlns:a16="http://schemas.microsoft.com/office/drawing/2014/main" id="{CDCE07DF-24FF-4260-9997-7D5E0AAA2EBC}"/>
                </a:ext>
              </a:extLst>
            </p:cNvPr>
            <p:cNvSpPr txBox="1"/>
            <p:nvPr/>
          </p:nvSpPr>
          <p:spPr>
            <a:xfrm>
              <a:off x="3304163" y="2752619"/>
              <a:ext cx="943987" cy="276440"/>
            </a:xfrm>
            <a:prstGeom prst="rect">
              <a:avLst/>
            </a:prstGeom>
          </p:spPr>
          <p:txBody>
            <a:bodyPr lIns="68580" tIns="34290" rIns="68580" bIns="3429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b="1" dirty="0">
                  <a:cs typeface="+mn-ea"/>
                  <a:sym typeface="+mn-lt"/>
                </a:rPr>
                <a:t>掩膜</a:t>
              </a:r>
              <a:r>
                <a:rPr lang="en-US" altLang="zh-CN" b="1" dirty="0">
                  <a:cs typeface="+mn-ea"/>
                  <a:sym typeface="+mn-lt"/>
                </a:rPr>
                <a:t>(3×3)</a:t>
              </a:r>
              <a:endParaRPr lang="en-US" altLang="zh-CN" b="1" dirty="0">
                <a:sym typeface="+mn-lt"/>
              </a:endParaRPr>
            </a:p>
          </p:txBody>
        </p:sp>
        <p:sp>
          <p:nvSpPr>
            <p:cNvPr id="19" name="Text Placeholder 34">
              <a:extLst>
                <a:ext uri="{FF2B5EF4-FFF2-40B4-BE49-F238E27FC236}">
                  <a16:creationId xmlns="" xmlns:a16="http://schemas.microsoft.com/office/drawing/2014/main" id="{EE910123-A250-45F4-8414-E84276C77F83}"/>
                </a:ext>
              </a:extLst>
            </p:cNvPr>
            <p:cNvSpPr txBox="1"/>
            <p:nvPr/>
          </p:nvSpPr>
          <p:spPr>
            <a:xfrm>
              <a:off x="1122937" y="4577436"/>
              <a:ext cx="943987" cy="276440"/>
            </a:xfrm>
            <a:prstGeom prst="rect">
              <a:avLst/>
            </a:prstGeom>
          </p:spPr>
          <p:txBody>
            <a:bodyPr lIns="68580" tIns="34290" rIns="68580" bIns="3429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b="1" dirty="0">
                  <a:cs typeface="+mn-ea"/>
                  <a:sym typeface="+mn-lt"/>
                </a:rPr>
                <a:t>掩膜</a:t>
              </a:r>
              <a:r>
                <a:rPr lang="en-US" altLang="zh-CN" b="1" dirty="0">
                  <a:cs typeface="+mn-ea"/>
                  <a:sym typeface="+mn-lt"/>
                </a:rPr>
                <a:t>(5×5)</a:t>
              </a:r>
              <a:endParaRPr lang="en-US" altLang="zh-CN" b="1" dirty="0">
                <a:sym typeface="+mn-lt"/>
              </a:endParaRPr>
            </a:p>
          </p:txBody>
        </p:sp>
        <p:sp>
          <p:nvSpPr>
            <p:cNvPr id="20" name="Text Placeholder 34">
              <a:extLst>
                <a:ext uri="{FF2B5EF4-FFF2-40B4-BE49-F238E27FC236}">
                  <a16:creationId xmlns="" xmlns:a16="http://schemas.microsoft.com/office/drawing/2014/main" id="{CFB638B3-F861-4B75-9E62-DC28CD8549DB}"/>
                </a:ext>
              </a:extLst>
            </p:cNvPr>
            <p:cNvSpPr txBox="1"/>
            <p:nvPr/>
          </p:nvSpPr>
          <p:spPr>
            <a:xfrm>
              <a:off x="3304162" y="4577436"/>
              <a:ext cx="943987" cy="276440"/>
            </a:xfrm>
            <a:prstGeom prst="rect">
              <a:avLst/>
            </a:prstGeom>
          </p:spPr>
          <p:txBody>
            <a:bodyPr lIns="68580" tIns="34290" rIns="68580" bIns="3429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b="1" dirty="0">
                  <a:cs typeface="+mn-ea"/>
                  <a:sym typeface="+mn-lt"/>
                </a:rPr>
                <a:t>掩膜</a:t>
              </a:r>
              <a:r>
                <a:rPr lang="en-US" altLang="zh-CN" b="1" dirty="0">
                  <a:cs typeface="+mn-ea"/>
                  <a:sym typeface="+mn-lt"/>
                </a:rPr>
                <a:t>(7×7)</a:t>
              </a:r>
              <a:endParaRPr lang="en-US" altLang="zh-CN" b="1" dirty="0">
                <a:sym typeface="+mn-lt"/>
              </a:endParaRPr>
            </a:p>
          </p:txBody>
        </p:sp>
      </p:grpSp>
      <p:sp>
        <p:nvSpPr>
          <p:cNvPr id="6" name="文本框 5"/>
          <p:cNvSpPr txBox="1"/>
          <p:nvPr/>
        </p:nvSpPr>
        <p:spPr>
          <a:xfrm>
            <a:off x="468551" y="188764"/>
            <a:ext cx="6148149" cy="615553"/>
          </a:xfrm>
          <a:prstGeom prst="rect">
            <a:avLst/>
          </a:prstGeom>
          <a:noFill/>
        </p:spPr>
        <p:txBody>
          <a:bodyPr wrap="square" lIns="121917" tIns="60958" rIns="121917" bIns="60958" rtlCol="0">
            <a:spAutoFit/>
          </a:bodyPr>
          <a:lstStyle/>
          <a:p>
            <a:r>
              <a:rPr lang="en-US" altLang="zh-CN" sz="3200" b="1" dirty="0">
                <a:cs typeface="+mn-ea"/>
                <a:sym typeface="+mn-lt"/>
              </a:rPr>
              <a:t>2.16 </a:t>
            </a:r>
            <a:r>
              <a:rPr lang="zh-CN" altLang="en-US" sz="3200" b="1" dirty="0">
                <a:cs typeface="+mn-ea"/>
                <a:sym typeface="+mn-lt"/>
              </a:rPr>
              <a:t>掩膜尺寸对网络性能的影响</a:t>
            </a:r>
          </a:p>
        </p:txBody>
      </p:sp>
      <p:sp>
        <p:nvSpPr>
          <p:cNvPr id="107" name="Text Placeholder 34"/>
          <p:cNvSpPr txBox="1"/>
          <p:nvPr/>
        </p:nvSpPr>
        <p:spPr>
          <a:xfrm>
            <a:off x="333904" y="970325"/>
            <a:ext cx="11328400" cy="1255048"/>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b="1" dirty="0">
                <a:cs typeface="+mn-ea"/>
                <a:sym typeface="+mn-lt"/>
              </a:rPr>
              <a:t>        掩膜模块用于模拟深度图像和点云之间的映射，即以最简单的方式进行特征之间的匹配。在掩膜模块中，我们</a:t>
            </a:r>
            <a:r>
              <a:rPr lang="zh-CN" altLang="en-US" b="1" dirty="0">
                <a:solidFill>
                  <a:srgbClr val="FF0000"/>
                </a:solidFill>
                <a:cs typeface="+mn-ea"/>
                <a:sym typeface="+mn-lt"/>
              </a:rPr>
              <a:t>通过设置不同尺寸的掩膜来控制邻域特征的数量</a:t>
            </a:r>
            <a:r>
              <a:rPr lang="zh-CN" altLang="en-US" b="1" dirty="0">
                <a:cs typeface="+mn-ea"/>
                <a:sym typeface="+mn-lt"/>
              </a:rPr>
              <a:t>。当掩膜尺寸不断增大时，掩膜重叠的区域越来越多，与最初希望通过掩膜限定特征的思想相悖，所以在实验时限制掩膜尺寸为</a:t>
            </a:r>
            <a:r>
              <a:rPr lang="en-US" altLang="zh-CN" b="1" dirty="0">
                <a:cs typeface="+mn-ea"/>
                <a:sym typeface="+mn-lt"/>
              </a:rPr>
              <a:t>7×7.</a:t>
            </a:r>
            <a:endParaRPr lang="en-US" altLang="zh-CN" b="1" dirty="0">
              <a:sym typeface="+mn-lt"/>
            </a:endParaRPr>
          </a:p>
        </p:txBody>
      </p:sp>
      <p:pic>
        <p:nvPicPr>
          <p:cNvPr id="16" name="图片 1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1" y="6764976"/>
            <a:ext cx="12191999" cy="131752"/>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pic>
        <p:nvPicPr>
          <p:cNvPr id="5" name="图片 4">
            <a:extLst>
              <a:ext uri="{FF2B5EF4-FFF2-40B4-BE49-F238E27FC236}">
                <a16:creationId xmlns="" xmlns:a16="http://schemas.microsoft.com/office/drawing/2014/main" id="{0F5D0991-3873-4525-AF75-7C937969956F}"/>
              </a:ext>
            </a:extLst>
          </p:cNvPr>
          <p:cNvPicPr>
            <a:picLocks noChangeAspect="1"/>
          </p:cNvPicPr>
          <p:nvPr/>
        </p:nvPicPr>
        <p:blipFill>
          <a:blip r:embed="rId5" cstate="print"/>
          <a:stretch>
            <a:fillRect/>
          </a:stretch>
        </p:blipFill>
        <p:spPr>
          <a:xfrm>
            <a:off x="6223386" y="2832101"/>
            <a:ext cx="5652079" cy="2895888"/>
          </a:xfrm>
          <a:prstGeom prst="rect">
            <a:avLst/>
          </a:prstGeom>
        </p:spPr>
      </p:pic>
      <p:sp>
        <p:nvSpPr>
          <p:cNvPr id="21" name="Text Placeholder 34">
            <a:extLst>
              <a:ext uri="{FF2B5EF4-FFF2-40B4-BE49-F238E27FC236}">
                <a16:creationId xmlns="" xmlns:a16="http://schemas.microsoft.com/office/drawing/2014/main" id="{909C1F29-140C-46B6-8680-F6773899F247}"/>
              </a:ext>
            </a:extLst>
          </p:cNvPr>
          <p:cNvSpPr txBox="1"/>
          <p:nvPr/>
        </p:nvSpPr>
        <p:spPr>
          <a:xfrm>
            <a:off x="7786923" y="5748875"/>
            <a:ext cx="3011780" cy="328589"/>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dirty="0">
                <a:cs typeface="+mn-ea"/>
                <a:sym typeface="+mn-lt"/>
              </a:rPr>
              <a:t>不同尺寸掩膜对准确率的影响</a:t>
            </a:r>
            <a:endParaRPr lang="en-US" altLang="zh-CN" dirty="0">
              <a:sym typeface="+mn-lt"/>
            </a:endParaRPr>
          </a:p>
        </p:txBody>
      </p:sp>
    </p:spTree>
    <p:extLst>
      <p:ext uri="{BB962C8B-B14F-4D97-AF65-F5344CB8AC3E}">
        <p14:creationId xmlns="" xmlns:p14="http://schemas.microsoft.com/office/powerpoint/2010/main" val="2889541336"/>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3969991" cy="615553"/>
          </a:xfrm>
          <a:prstGeom prst="rect">
            <a:avLst/>
          </a:prstGeom>
          <a:noFill/>
        </p:spPr>
        <p:txBody>
          <a:bodyPr wrap="square" lIns="121917" tIns="60958" rIns="121917" bIns="60958" rtlCol="0">
            <a:spAutoFit/>
          </a:bodyPr>
          <a:lstStyle/>
          <a:p>
            <a:r>
              <a:rPr lang="en-US" altLang="zh-CN" sz="3200" b="1" dirty="0">
                <a:cs typeface="+mn-ea"/>
                <a:sym typeface="+mn-lt"/>
              </a:rPr>
              <a:t>2.17 </a:t>
            </a:r>
            <a:r>
              <a:rPr lang="zh-CN" altLang="en-US" sz="3200" b="1" dirty="0">
                <a:cs typeface="+mn-ea"/>
                <a:sym typeface="+mn-lt"/>
              </a:rPr>
              <a:t>混合现实</a:t>
            </a:r>
          </a:p>
        </p:txBody>
      </p:sp>
      <p:sp>
        <p:nvSpPr>
          <p:cNvPr id="107" name="Text Placeholder 34"/>
          <p:cNvSpPr txBox="1"/>
          <p:nvPr/>
        </p:nvSpPr>
        <p:spPr>
          <a:xfrm>
            <a:off x="333904" y="957628"/>
            <a:ext cx="11328400" cy="424133"/>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sz="2100" b="1" dirty="0">
                <a:cs typeface="+mn-ea"/>
                <a:sym typeface="+mn-lt"/>
              </a:rPr>
              <a:t>        混合现实主要是基于</a:t>
            </a:r>
            <a:r>
              <a:rPr lang="en-US" altLang="zh-CN" sz="2100" b="1" dirty="0" err="1">
                <a:cs typeface="+mn-ea"/>
                <a:sym typeface="+mn-lt"/>
              </a:rPr>
              <a:t>Hololens</a:t>
            </a:r>
            <a:r>
              <a:rPr lang="zh-CN" altLang="en-US" sz="2100" b="1" dirty="0">
                <a:cs typeface="+mn-ea"/>
                <a:sym typeface="+mn-lt"/>
              </a:rPr>
              <a:t>混合现实眼镜开发的，主要通过手势识别来进行交互。</a:t>
            </a:r>
            <a:endParaRPr lang="en-US" altLang="zh-CN" b="1" dirty="0">
              <a:sym typeface="+mn-lt"/>
            </a:endParaRPr>
          </a:p>
        </p:txBody>
      </p:sp>
      <p:pic>
        <p:nvPicPr>
          <p:cNvPr id="16" name="图片 1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2" name="Text Placeholder 34">
            <a:extLst>
              <a:ext uri="{FF2B5EF4-FFF2-40B4-BE49-F238E27FC236}">
                <a16:creationId xmlns="" xmlns:a16="http://schemas.microsoft.com/office/drawing/2014/main" id="{A648A177-2CAC-4EB4-AF6D-B3FF0711D91A}"/>
              </a:ext>
            </a:extLst>
          </p:cNvPr>
          <p:cNvSpPr txBox="1"/>
          <p:nvPr/>
        </p:nvSpPr>
        <p:spPr>
          <a:xfrm>
            <a:off x="1402007" y="5191806"/>
            <a:ext cx="3469469" cy="424133"/>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sz="2100" b="1" dirty="0">
                <a:cs typeface="+mn-ea"/>
                <a:sym typeface="+mn-lt"/>
              </a:rPr>
              <a:t>        单手手势识别与交互</a:t>
            </a:r>
            <a:endParaRPr lang="en-US" altLang="zh-CN" b="1" dirty="0">
              <a:sym typeface="+mn-lt"/>
            </a:endParaRPr>
          </a:p>
        </p:txBody>
      </p:sp>
      <p:sp>
        <p:nvSpPr>
          <p:cNvPr id="17" name="Text Placeholder 34">
            <a:extLst>
              <a:ext uri="{FF2B5EF4-FFF2-40B4-BE49-F238E27FC236}">
                <a16:creationId xmlns="" xmlns:a16="http://schemas.microsoft.com/office/drawing/2014/main" id="{53A48FA3-C4D5-4772-88AF-1FE165ABCBFC}"/>
              </a:ext>
            </a:extLst>
          </p:cNvPr>
          <p:cNvSpPr txBox="1"/>
          <p:nvPr/>
        </p:nvSpPr>
        <p:spPr>
          <a:xfrm>
            <a:off x="7320524" y="5191806"/>
            <a:ext cx="3469469" cy="424133"/>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sz="2100" b="1" dirty="0">
                <a:cs typeface="+mn-ea"/>
                <a:sym typeface="+mn-lt"/>
              </a:rPr>
              <a:t>        </a:t>
            </a:r>
            <a:r>
              <a:rPr lang="zh-CN" altLang="en-US" b="1" dirty="0">
                <a:cs typeface="+mn-ea"/>
                <a:sym typeface="+mn-lt"/>
              </a:rPr>
              <a:t>双手</a:t>
            </a:r>
            <a:r>
              <a:rPr lang="zh-CN" altLang="en-US" sz="2100" b="1" dirty="0">
                <a:cs typeface="+mn-ea"/>
                <a:sym typeface="+mn-lt"/>
              </a:rPr>
              <a:t>手势识别与交互</a:t>
            </a:r>
            <a:endParaRPr lang="en-US" altLang="zh-CN" b="1" dirty="0">
              <a:sym typeface="+mn-lt"/>
            </a:endParaRPr>
          </a:p>
        </p:txBody>
      </p:sp>
      <p:pic>
        <p:nvPicPr>
          <p:cNvPr id="5" name="11">
            <a:hlinkClick r:id="" action="ppaction://media"/>
            <a:extLst>
              <a:ext uri="{FF2B5EF4-FFF2-40B4-BE49-F238E27FC236}">
                <a16:creationId xmlns="" xmlns:a16="http://schemas.microsoft.com/office/drawing/2014/main" id="{A851A990-7BF3-4643-B3F1-4450E995E49E}"/>
              </a:ext>
            </a:extLst>
          </p:cNvPr>
          <p:cNvPicPr>
            <a:picLocks noChangeAspect="1"/>
          </p:cNvPicPr>
          <p:nvPr>
            <a:videoFile r:link="rId1"/>
            <p:extLst>
              <p:ext uri="{DAA4B4D4-6D71-4841-9C94-3DE7FCFB9230}">
                <p14:media xmlns="" xmlns:p14="http://schemas.microsoft.com/office/powerpoint/2010/main" r:embed="rId5"/>
              </p:ext>
            </p:extLst>
          </p:nvPr>
        </p:nvPicPr>
        <p:blipFill>
          <a:blip r:embed="rId6" cstate="print"/>
          <a:stretch>
            <a:fillRect/>
          </a:stretch>
        </p:blipFill>
        <p:spPr>
          <a:xfrm>
            <a:off x="998027" y="2058397"/>
            <a:ext cx="5087085" cy="2932925"/>
          </a:xfrm>
          <a:prstGeom prst="rect">
            <a:avLst/>
          </a:prstGeom>
        </p:spPr>
      </p:pic>
      <p:pic>
        <p:nvPicPr>
          <p:cNvPr id="7" name="22">
            <a:hlinkClick r:id="" action="ppaction://media"/>
            <a:extLst>
              <a:ext uri="{FF2B5EF4-FFF2-40B4-BE49-F238E27FC236}">
                <a16:creationId xmlns="" xmlns:a16="http://schemas.microsoft.com/office/drawing/2014/main" id="{51EF2723-75C2-488B-84AB-CA41EDDBB7E7}"/>
              </a:ext>
            </a:extLst>
          </p:cNvPr>
          <p:cNvPicPr>
            <a:picLocks noChangeAspect="1"/>
          </p:cNvPicPr>
          <p:nvPr>
            <a:videoFile r:link="rId1"/>
            <p:extLst>
              <p:ext uri="{DAA4B4D4-6D71-4841-9C94-3DE7FCFB9230}">
                <p14:media xmlns="" xmlns:p14="http://schemas.microsoft.com/office/powerpoint/2010/main" r:embed="rId7"/>
              </p:ext>
            </p:extLst>
          </p:nvPr>
        </p:nvPicPr>
        <p:blipFill>
          <a:blip r:embed="rId8" cstate="print"/>
          <a:stretch>
            <a:fillRect/>
          </a:stretch>
        </p:blipFill>
        <p:spPr>
          <a:xfrm>
            <a:off x="6604000" y="2058397"/>
            <a:ext cx="5214089" cy="2932925"/>
          </a:xfrm>
          <a:prstGeom prst="rect">
            <a:avLst/>
          </a:prstGeom>
        </p:spPr>
      </p:pic>
    </p:spTree>
    <p:extLst>
      <p:ext uri="{BB962C8B-B14F-4D97-AF65-F5344CB8AC3E}">
        <p14:creationId xmlns="" xmlns:p14="http://schemas.microsoft.com/office/powerpoint/2010/main" val="201925670"/>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6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3969991" cy="615553"/>
          </a:xfrm>
          <a:prstGeom prst="rect">
            <a:avLst/>
          </a:prstGeom>
          <a:noFill/>
        </p:spPr>
        <p:txBody>
          <a:bodyPr wrap="square" lIns="121917" tIns="60958" rIns="121917" bIns="60958" rtlCol="0">
            <a:spAutoFit/>
          </a:bodyPr>
          <a:lstStyle/>
          <a:p>
            <a:r>
              <a:rPr lang="en-US" altLang="zh-CN" sz="3200" b="1" dirty="0">
                <a:cs typeface="+mn-ea"/>
                <a:sym typeface="+mn-lt"/>
              </a:rPr>
              <a:t>2.18 </a:t>
            </a:r>
            <a:r>
              <a:rPr lang="zh-CN" altLang="en-US" sz="3200" b="1" dirty="0">
                <a:cs typeface="+mn-ea"/>
                <a:sym typeface="+mn-lt"/>
              </a:rPr>
              <a:t>混合现实</a:t>
            </a:r>
          </a:p>
        </p:txBody>
      </p:sp>
      <p:pic>
        <p:nvPicPr>
          <p:cNvPr id="16" name="图片 1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9" name="Text Placeholder 34">
            <a:extLst>
              <a:ext uri="{FF2B5EF4-FFF2-40B4-BE49-F238E27FC236}">
                <a16:creationId xmlns="" xmlns:a16="http://schemas.microsoft.com/office/drawing/2014/main" id="{A269BC10-FFC3-4E1E-BF1E-05A366C0D12E}"/>
              </a:ext>
            </a:extLst>
          </p:cNvPr>
          <p:cNvSpPr txBox="1"/>
          <p:nvPr/>
        </p:nvSpPr>
        <p:spPr>
          <a:xfrm>
            <a:off x="269965" y="958254"/>
            <a:ext cx="11328400" cy="424133"/>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sz="2100" b="1" dirty="0">
                <a:cs typeface="+mn-ea"/>
                <a:sym typeface="+mn-lt"/>
              </a:rPr>
              <a:t>        融合多种元素的混合现实展示样例。</a:t>
            </a:r>
            <a:endParaRPr lang="en-US" altLang="zh-CN" b="1" dirty="0">
              <a:sym typeface="+mn-lt"/>
            </a:endParaRPr>
          </a:p>
        </p:txBody>
      </p:sp>
      <p:pic>
        <p:nvPicPr>
          <p:cNvPr id="2" name="Demo_button">
            <a:hlinkClick r:id="" action="ppaction://media"/>
            <a:extLst>
              <a:ext uri="{FF2B5EF4-FFF2-40B4-BE49-F238E27FC236}">
                <a16:creationId xmlns="" xmlns:a16="http://schemas.microsoft.com/office/drawing/2014/main" id="{5635B3E1-0802-4DA3-91ED-E2E11F060E04}"/>
              </a:ext>
            </a:extLst>
          </p:cNvPr>
          <p:cNvPicPr>
            <a:picLocks noChangeAspect="1"/>
          </p:cNvPicPr>
          <p:nvPr>
            <a:videoFile r:link="rId1"/>
            <p:extLst>
              <p:ext uri="{DAA4B4D4-6D71-4841-9C94-3DE7FCFB9230}">
                <p14:media xmlns="" xmlns:p14="http://schemas.microsoft.com/office/powerpoint/2010/main" r:embed="rId5"/>
              </p:ext>
            </p:extLst>
          </p:nvPr>
        </p:nvPicPr>
        <p:blipFill>
          <a:blip r:embed="rId6"/>
          <a:stretch>
            <a:fillRect/>
          </a:stretch>
        </p:blipFill>
        <p:spPr>
          <a:xfrm>
            <a:off x="2232724" y="1536324"/>
            <a:ext cx="8431043" cy="4742461"/>
          </a:xfrm>
          <a:prstGeom prst="rect">
            <a:avLst/>
          </a:prstGeom>
        </p:spPr>
      </p:pic>
    </p:spTree>
    <p:extLst>
      <p:ext uri="{BB962C8B-B14F-4D97-AF65-F5344CB8AC3E}">
        <p14:creationId xmlns="" xmlns:p14="http://schemas.microsoft.com/office/powerpoint/2010/main" val="2789329572"/>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2" y="188764"/>
            <a:ext cx="6801825" cy="615553"/>
          </a:xfrm>
          <a:prstGeom prst="rect">
            <a:avLst/>
          </a:prstGeom>
          <a:noFill/>
        </p:spPr>
        <p:txBody>
          <a:bodyPr wrap="square" lIns="121917" tIns="60958" rIns="121917" bIns="60958" rtlCol="0">
            <a:spAutoFit/>
          </a:bodyPr>
          <a:lstStyle/>
          <a:p>
            <a:r>
              <a:rPr lang="en-US" altLang="zh-CN" sz="3200" b="1" dirty="0">
                <a:cs typeface="+mn-ea"/>
                <a:sym typeface="+mn-lt"/>
              </a:rPr>
              <a:t>2.18 </a:t>
            </a:r>
            <a:r>
              <a:rPr lang="zh-CN" altLang="en-US" sz="3200" b="1" dirty="0"/>
              <a:t>水下机器人虚拟现实仿真平台</a:t>
            </a:r>
            <a:endParaRPr lang="zh-CN" altLang="en-US" sz="3200" b="1" dirty="0">
              <a:cs typeface="+mn-ea"/>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pic>
        <p:nvPicPr>
          <p:cNvPr id="13" name="图片 12">
            <a:extLst>
              <a:ext uri="{FF2B5EF4-FFF2-40B4-BE49-F238E27FC236}">
                <a16:creationId xmlns="" xmlns:a16="http://schemas.microsoft.com/office/drawing/2014/main" id="{68A4FACF-2F5A-47AD-BA65-C58E9C1C7F34}"/>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110577" y="952734"/>
            <a:ext cx="4762883" cy="2825473"/>
          </a:xfrm>
          <a:prstGeom prst="rect">
            <a:avLst/>
          </a:prstGeom>
        </p:spPr>
      </p:pic>
      <p:pic>
        <p:nvPicPr>
          <p:cNvPr id="19" name="图片 18">
            <a:extLst>
              <a:ext uri="{FF2B5EF4-FFF2-40B4-BE49-F238E27FC236}">
                <a16:creationId xmlns="" xmlns:a16="http://schemas.microsoft.com/office/drawing/2014/main" id="{0F72C19B-D535-4C14-BB06-C92C4A2EB19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55483" y="952733"/>
            <a:ext cx="4956100" cy="2825472"/>
          </a:xfrm>
          <a:prstGeom prst="rect">
            <a:avLst/>
          </a:prstGeom>
        </p:spPr>
      </p:pic>
      <p:pic>
        <p:nvPicPr>
          <p:cNvPr id="3" name="图片 2">
            <a:extLst>
              <a:ext uri="{FF2B5EF4-FFF2-40B4-BE49-F238E27FC236}">
                <a16:creationId xmlns="" xmlns:a16="http://schemas.microsoft.com/office/drawing/2014/main" id="{6CB42EC0-AC31-48D1-B1BB-4C8CFDCE6AE3}"/>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110576" y="4178808"/>
            <a:ext cx="4762883" cy="2130481"/>
          </a:xfrm>
          <a:prstGeom prst="rect">
            <a:avLst/>
          </a:prstGeom>
        </p:spPr>
      </p:pic>
      <p:pic>
        <p:nvPicPr>
          <p:cNvPr id="11" name="图片 10">
            <a:extLst>
              <a:ext uri="{FF2B5EF4-FFF2-40B4-BE49-F238E27FC236}">
                <a16:creationId xmlns="" xmlns:a16="http://schemas.microsoft.com/office/drawing/2014/main" id="{444E7A95-DD67-481F-98DD-84197CC41A3D}"/>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971554" y="4115384"/>
            <a:ext cx="4723956" cy="2193905"/>
          </a:xfrm>
          <a:prstGeom prst="rect">
            <a:avLst/>
          </a:prstGeom>
        </p:spPr>
      </p:pic>
    </p:spTree>
    <p:extLst>
      <p:ext uri="{BB962C8B-B14F-4D97-AF65-F5344CB8AC3E}">
        <p14:creationId xmlns="" xmlns:p14="http://schemas.microsoft.com/office/powerpoint/2010/main" val="4119681398"/>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0">
            <a:extLst>
              <a:ext uri="{FF2B5EF4-FFF2-40B4-BE49-F238E27FC236}">
                <a16:creationId xmlns="" xmlns:a16="http://schemas.microsoft.com/office/drawing/2014/main" id="{A2C55279-1683-4C04-AA3E-5C7520AE746E}"/>
              </a:ext>
            </a:extLst>
          </p:cNvPr>
          <p:cNvGrpSpPr/>
          <p:nvPr/>
        </p:nvGrpSpPr>
        <p:grpSpPr>
          <a:xfrm>
            <a:off x="6933224" y="253395"/>
            <a:ext cx="4099016" cy="1397040"/>
            <a:chOff x="4828406" y="172938"/>
            <a:chExt cx="3074262" cy="1047780"/>
          </a:xfrm>
        </p:grpSpPr>
        <p:sp>
          <p:nvSpPr>
            <p:cNvPr id="82" name="文本框 81">
              <a:extLst>
                <a:ext uri="{FF2B5EF4-FFF2-40B4-BE49-F238E27FC236}">
                  <a16:creationId xmlns="" xmlns:a16="http://schemas.microsoft.com/office/drawing/2014/main" id="{C5805CC9-6B2E-4618-A432-99CB035F92E1}"/>
                </a:ext>
              </a:extLst>
            </p:cNvPr>
            <p:cNvSpPr txBox="1"/>
            <p:nvPr/>
          </p:nvSpPr>
          <p:spPr>
            <a:xfrm>
              <a:off x="4828406" y="471328"/>
              <a:ext cx="3074262" cy="646331"/>
            </a:xfrm>
            <a:prstGeom prst="rect">
              <a:avLst/>
            </a:prstGeom>
            <a:noFill/>
          </p:spPr>
          <p:txBody>
            <a:bodyPr wrap="square" rtlCol="0">
              <a:spAutoFit/>
              <a:scene3d>
                <a:camera prst="orthographicFront"/>
                <a:lightRig rig="threePt" dir="t"/>
              </a:scene3d>
              <a:sp3d contourW="12700"/>
            </a:bodyPr>
            <a:lstStyle/>
            <a:p>
              <a:pPr algn="dist"/>
              <a:r>
                <a:rPr lang="en-US" altLang="zh-CN" sz="4800" b="1" dirty="0">
                  <a:solidFill>
                    <a:srgbClr val="DE2A25"/>
                  </a:solidFill>
                  <a:latin typeface="Century Gothic" panose="020B0502020202020204" pitchFamily="34" charset="0"/>
                </a:rPr>
                <a:t>CONTENTS</a:t>
              </a:r>
              <a:endParaRPr lang="zh-CN" altLang="en-US" sz="4800" b="1" dirty="0">
                <a:solidFill>
                  <a:srgbClr val="DE2A25"/>
                </a:solidFill>
                <a:latin typeface="Century Gothic" panose="020B0502020202020204" pitchFamily="34" charset="0"/>
              </a:endParaRPr>
            </a:p>
          </p:txBody>
        </p:sp>
        <p:sp>
          <p:nvSpPr>
            <p:cNvPr id="83" name="文本框 82">
              <a:extLst>
                <a:ext uri="{FF2B5EF4-FFF2-40B4-BE49-F238E27FC236}">
                  <a16:creationId xmlns="" xmlns:a16="http://schemas.microsoft.com/office/drawing/2014/main" id="{4CD17B41-318E-4C59-8777-64D85E45D127}"/>
                </a:ext>
              </a:extLst>
            </p:cNvPr>
            <p:cNvSpPr txBox="1"/>
            <p:nvPr/>
          </p:nvSpPr>
          <p:spPr>
            <a:xfrm>
              <a:off x="5387933" y="172938"/>
              <a:ext cx="1955208" cy="380873"/>
            </a:xfrm>
            <a:prstGeom prst="rect">
              <a:avLst/>
            </a:prstGeom>
            <a:noFill/>
          </p:spPr>
          <p:txBody>
            <a:bodyPr wrap="square" rtlCol="0">
              <a:spAutoFit/>
              <a:scene3d>
                <a:camera prst="orthographicFront"/>
                <a:lightRig rig="threePt" dir="t"/>
              </a:scene3d>
              <a:sp3d contourW="12700"/>
            </a:bodyPr>
            <a:lstStyle/>
            <a:p>
              <a:pPr algn="ctr"/>
              <a:r>
                <a:rPr lang="zh-CN" altLang="en-US" sz="2700" b="1" dirty="0">
                  <a:solidFill>
                    <a:schemeClr val="tx1">
                      <a:lumMod val="85000"/>
                      <a:lumOff val="15000"/>
                    </a:schemeClr>
                  </a:solidFill>
                  <a:latin typeface="Century Gothic" panose="020B0502020202020204" pitchFamily="34" charset="0"/>
                </a:rPr>
                <a:t>目   录</a:t>
              </a:r>
            </a:p>
          </p:txBody>
        </p:sp>
        <p:grpSp>
          <p:nvGrpSpPr>
            <p:cNvPr id="3" name="组合 83">
              <a:extLst>
                <a:ext uri="{FF2B5EF4-FFF2-40B4-BE49-F238E27FC236}">
                  <a16:creationId xmlns="" xmlns:a16="http://schemas.microsoft.com/office/drawing/2014/main" id="{9417F1F5-8B51-4C32-8887-1924885D1381}"/>
                </a:ext>
              </a:extLst>
            </p:cNvPr>
            <p:cNvGrpSpPr/>
            <p:nvPr/>
          </p:nvGrpSpPr>
          <p:grpSpPr>
            <a:xfrm>
              <a:off x="6040948" y="1138238"/>
              <a:ext cx="649185" cy="82480"/>
              <a:chOff x="672935" y="2927420"/>
              <a:chExt cx="469723" cy="59679"/>
            </a:xfrm>
          </p:grpSpPr>
          <p:sp>
            <p:nvSpPr>
              <p:cNvPr id="85" name="平行四边形 84">
                <a:extLst>
                  <a:ext uri="{FF2B5EF4-FFF2-40B4-BE49-F238E27FC236}">
                    <a16:creationId xmlns="" xmlns:a16="http://schemas.microsoft.com/office/drawing/2014/main" id="{B57714EB-2B11-40ED-A334-A26C1227CE73}"/>
                  </a:ext>
                </a:extLst>
              </p:cNvPr>
              <p:cNvSpPr/>
              <p:nvPr/>
            </p:nvSpPr>
            <p:spPr>
              <a:xfrm>
                <a:off x="672935"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a:extLst>
                  <a:ext uri="{FF2B5EF4-FFF2-40B4-BE49-F238E27FC236}">
                    <a16:creationId xmlns="" xmlns:a16="http://schemas.microsoft.com/office/drawing/2014/main" id="{C299212D-5F9B-4B0D-B629-922828DD47C1}"/>
                  </a:ext>
                </a:extLst>
              </p:cNvPr>
              <p:cNvSpPr/>
              <p:nvPr/>
            </p:nvSpPr>
            <p:spPr>
              <a:xfrm>
                <a:off x="827011"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a:extLst>
                  <a:ext uri="{FF2B5EF4-FFF2-40B4-BE49-F238E27FC236}">
                    <a16:creationId xmlns="" xmlns:a16="http://schemas.microsoft.com/office/drawing/2014/main" id="{5BF1D4C9-894D-467D-8139-F68D0D7742B2}"/>
                  </a:ext>
                </a:extLst>
              </p:cNvPr>
              <p:cNvSpPr/>
              <p:nvPr/>
            </p:nvSpPr>
            <p:spPr>
              <a:xfrm>
                <a:off x="981090"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9" name="直角三角形 88">
            <a:extLst>
              <a:ext uri="{FF2B5EF4-FFF2-40B4-BE49-F238E27FC236}">
                <a16:creationId xmlns="" xmlns:a16="http://schemas.microsoft.com/office/drawing/2014/main" id="{535F0E8A-EE51-4B8A-A6A6-7EDF7C105B62}"/>
              </a:ext>
            </a:extLst>
          </p:cNvPr>
          <p:cNvSpPr/>
          <p:nvPr/>
        </p:nvSpPr>
        <p:spPr>
          <a:xfrm flipV="1">
            <a:off x="0" y="-5347"/>
            <a:ext cx="2988952" cy="2988952"/>
          </a:xfrm>
          <a:prstGeom prst="rtTriangle">
            <a:avLst/>
          </a:prstGeom>
          <a:solidFill>
            <a:srgbClr val="3B3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4" name="组合 67">
            <a:extLst>
              <a:ext uri="{FF2B5EF4-FFF2-40B4-BE49-F238E27FC236}">
                <a16:creationId xmlns="" xmlns:a16="http://schemas.microsoft.com/office/drawing/2014/main" id="{18987520-1A63-4A64-BF7A-27EDE5646FC3}"/>
              </a:ext>
            </a:extLst>
          </p:cNvPr>
          <p:cNvGrpSpPr/>
          <p:nvPr/>
        </p:nvGrpSpPr>
        <p:grpSpPr>
          <a:xfrm>
            <a:off x="904641" y="2827796"/>
            <a:ext cx="2067315" cy="2234968"/>
            <a:chOff x="4993691" y="1501240"/>
            <a:chExt cx="1612874" cy="1519313"/>
          </a:xfrm>
        </p:grpSpPr>
        <p:grpSp>
          <p:nvGrpSpPr>
            <p:cNvPr id="5" name="组合 68">
              <a:extLst>
                <a:ext uri="{FF2B5EF4-FFF2-40B4-BE49-F238E27FC236}">
                  <a16:creationId xmlns="" xmlns:a16="http://schemas.microsoft.com/office/drawing/2014/main" id="{74D819B5-8F72-4953-9A89-48E13AB82C4A}"/>
                </a:ext>
              </a:extLst>
            </p:cNvPr>
            <p:cNvGrpSpPr/>
            <p:nvPr/>
          </p:nvGrpSpPr>
          <p:grpSpPr>
            <a:xfrm>
              <a:off x="4993691" y="1501240"/>
              <a:ext cx="1612874" cy="1519313"/>
              <a:chOff x="6982631" y="652483"/>
              <a:chExt cx="2261516" cy="2130319"/>
            </a:xfrm>
          </p:grpSpPr>
          <p:sp>
            <p:nvSpPr>
              <p:cNvPr id="72" name="矩形: 圆角 71">
                <a:extLst>
                  <a:ext uri="{FF2B5EF4-FFF2-40B4-BE49-F238E27FC236}">
                    <a16:creationId xmlns="" xmlns:a16="http://schemas.microsoft.com/office/drawing/2014/main" id="{C63B51AB-C756-47B6-BF68-CECB393EBB5A}"/>
                  </a:ext>
                </a:extLst>
              </p:cNvPr>
              <p:cNvSpPr/>
              <p:nvPr/>
            </p:nvSpPr>
            <p:spPr>
              <a:xfrm>
                <a:off x="6982631"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73" name="椭圆 72">
                <a:extLst>
                  <a:ext uri="{FF2B5EF4-FFF2-40B4-BE49-F238E27FC236}">
                    <a16:creationId xmlns="" xmlns:a16="http://schemas.microsoft.com/office/drawing/2014/main" id="{E4C8B03E-ABA9-4A02-A75C-D9D6C7250C48}"/>
                  </a:ext>
                </a:extLst>
              </p:cNvPr>
              <p:cNvSpPr/>
              <p:nvPr/>
            </p:nvSpPr>
            <p:spPr>
              <a:xfrm>
                <a:off x="7513441"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70" name="文本框 69">
              <a:extLst>
                <a:ext uri="{FF2B5EF4-FFF2-40B4-BE49-F238E27FC236}">
                  <a16:creationId xmlns="" xmlns:a16="http://schemas.microsoft.com/office/drawing/2014/main" id="{97901922-6AC1-4E26-AE95-E328E05BF2F8}"/>
                </a:ext>
              </a:extLst>
            </p:cNvPr>
            <p:cNvSpPr txBox="1"/>
            <p:nvPr/>
          </p:nvSpPr>
          <p:spPr>
            <a:xfrm>
              <a:off x="5077860" y="2332001"/>
              <a:ext cx="1489075" cy="39752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课题背景</a:t>
              </a:r>
            </a:p>
          </p:txBody>
        </p:sp>
        <p:sp>
          <p:nvSpPr>
            <p:cNvPr id="71" name="文本框 70">
              <a:extLst>
                <a:ext uri="{FF2B5EF4-FFF2-40B4-BE49-F238E27FC236}">
                  <a16:creationId xmlns="" xmlns:a16="http://schemas.microsoft.com/office/drawing/2014/main" id="{2A951E9E-E023-4D69-8918-96B2A0207DFF}"/>
                </a:ext>
              </a:extLst>
            </p:cNvPr>
            <p:cNvSpPr txBox="1"/>
            <p:nvPr/>
          </p:nvSpPr>
          <p:spPr>
            <a:xfrm>
              <a:off x="5457865" y="1635294"/>
              <a:ext cx="644705" cy="4498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01</a:t>
              </a:r>
              <a:endParaRPr lang="zh-CN" altLang="en-US" sz="3700" dirty="0">
                <a:solidFill>
                  <a:schemeClr val="bg1"/>
                </a:solidFill>
                <a:latin typeface="+mn-ea"/>
              </a:endParaRPr>
            </a:p>
          </p:txBody>
        </p:sp>
      </p:grpSp>
      <p:grpSp>
        <p:nvGrpSpPr>
          <p:cNvPr id="6" name="组合 129">
            <a:extLst>
              <a:ext uri="{FF2B5EF4-FFF2-40B4-BE49-F238E27FC236}">
                <a16:creationId xmlns="" xmlns:a16="http://schemas.microsoft.com/office/drawing/2014/main" id="{E087C09A-F63D-4CFA-AB73-F57817E86D97}"/>
              </a:ext>
            </a:extLst>
          </p:cNvPr>
          <p:cNvGrpSpPr/>
          <p:nvPr/>
        </p:nvGrpSpPr>
        <p:grpSpPr>
          <a:xfrm>
            <a:off x="3772092" y="2811621"/>
            <a:ext cx="2067315" cy="2234967"/>
            <a:chOff x="4993691" y="1501240"/>
            <a:chExt cx="1612874" cy="1519313"/>
          </a:xfrm>
        </p:grpSpPr>
        <p:grpSp>
          <p:nvGrpSpPr>
            <p:cNvPr id="7" name="组合 130">
              <a:extLst>
                <a:ext uri="{FF2B5EF4-FFF2-40B4-BE49-F238E27FC236}">
                  <a16:creationId xmlns="" xmlns:a16="http://schemas.microsoft.com/office/drawing/2014/main" id="{026EF0EF-DF02-4F87-BBAB-A9E792FE59A7}"/>
                </a:ext>
              </a:extLst>
            </p:cNvPr>
            <p:cNvGrpSpPr/>
            <p:nvPr/>
          </p:nvGrpSpPr>
          <p:grpSpPr>
            <a:xfrm>
              <a:off x="4993691" y="1501240"/>
              <a:ext cx="1612874" cy="1519313"/>
              <a:chOff x="6982631" y="652483"/>
              <a:chExt cx="2261516" cy="2130319"/>
            </a:xfrm>
          </p:grpSpPr>
          <p:sp>
            <p:nvSpPr>
              <p:cNvPr id="134" name="矩形: 圆角 133">
                <a:extLst>
                  <a:ext uri="{FF2B5EF4-FFF2-40B4-BE49-F238E27FC236}">
                    <a16:creationId xmlns="" xmlns:a16="http://schemas.microsoft.com/office/drawing/2014/main" id="{B32AEEE5-47DD-4B0D-B654-9008ED091867}"/>
                  </a:ext>
                </a:extLst>
              </p:cNvPr>
              <p:cNvSpPr/>
              <p:nvPr/>
            </p:nvSpPr>
            <p:spPr>
              <a:xfrm>
                <a:off x="6982631"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135" name="椭圆 134">
                <a:extLst>
                  <a:ext uri="{FF2B5EF4-FFF2-40B4-BE49-F238E27FC236}">
                    <a16:creationId xmlns="" xmlns:a16="http://schemas.microsoft.com/office/drawing/2014/main" id="{9D987984-CDB3-49C5-8A47-9D0DB00F0EF3}"/>
                  </a:ext>
                </a:extLst>
              </p:cNvPr>
              <p:cNvSpPr/>
              <p:nvPr/>
            </p:nvSpPr>
            <p:spPr>
              <a:xfrm>
                <a:off x="7513441"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132" name="文本框 131">
              <a:extLst>
                <a:ext uri="{FF2B5EF4-FFF2-40B4-BE49-F238E27FC236}">
                  <a16:creationId xmlns="" xmlns:a16="http://schemas.microsoft.com/office/drawing/2014/main" id="{3972DFA9-7DC7-467B-AAA6-EDD9C9636C67}"/>
                </a:ext>
              </a:extLst>
            </p:cNvPr>
            <p:cNvSpPr txBox="1"/>
            <p:nvPr/>
          </p:nvSpPr>
          <p:spPr>
            <a:xfrm>
              <a:off x="5077860" y="2346971"/>
              <a:ext cx="1489075" cy="39752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工作进展</a:t>
              </a:r>
            </a:p>
          </p:txBody>
        </p:sp>
        <p:sp>
          <p:nvSpPr>
            <p:cNvPr id="133" name="文本框 132">
              <a:extLst>
                <a:ext uri="{FF2B5EF4-FFF2-40B4-BE49-F238E27FC236}">
                  <a16:creationId xmlns="" xmlns:a16="http://schemas.microsoft.com/office/drawing/2014/main" id="{BF701E42-DCE6-4912-9131-04741E9DD258}"/>
                </a:ext>
              </a:extLst>
            </p:cNvPr>
            <p:cNvSpPr txBox="1"/>
            <p:nvPr/>
          </p:nvSpPr>
          <p:spPr>
            <a:xfrm>
              <a:off x="5457865" y="1635294"/>
              <a:ext cx="644705" cy="4498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02</a:t>
              </a:r>
              <a:endParaRPr lang="zh-CN" altLang="en-US" sz="3700" dirty="0">
                <a:solidFill>
                  <a:schemeClr val="bg1"/>
                </a:solidFill>
                <a:latin typeface="+mn-ea"/>
              </a:endParaRPr>
            </a:p>
          </p:txBody>
        </p:sp>
      </p:grpSp>
      <p:grpSp>
        <p:nvGrpSpPr>
          <p:cNvPr id="8" name="组合 135">
            <a:extLst>
              <a:ext uri="{FF2B5EF4-FFF2-40B4-BE49-F238E27FC236}">
                <a16:creationId xmlns="" xmlns:a16="http://schemas.microsoft.com/office/drawing/2014/main" id="{645524DB-0003-4B08-84C9-4F4912FD8514}"/>
              </a:ext>
            </a:extLst>
          </p:cNvPr>
          <p:cNvGrpSpPr/>
          <p:nvPr/>
        </p:nvGrpSpPr>
        <p:grpSpPr>
          <a:xfrm>
            <a:off x="6579208" y="2773913"/>
            <a:ext cx="2213433" cy="2288852"/>
            <a:chOff x="6611705" y="1501240"/>
            <a:chExt cx="1612874" cy="1519313"/>
          </a:xfrm>
        </p:grpSpPr>
        <p:grpSp>
          <p:nvGrpSpPr>
            <p:cNvPr id="9" name="组合 136">
              <a:extLst>
                <a:ext uri="{FF2B5EF4-FFF2-40B4-BE49-F238E27FC236}">
                  <a16:creationId xmlns="" xmlns:a16="http://schemas.microsoft.com/office/drawing/2014/main" id="{C57F51B8-CDBB-4783-AEE1-EC52BBC8A11A}"/>
                </a:ext>
              </a:extLst>
            </p:cNvPr>
            <p:cNvGrpSpPr/>
            <p:nvPr/>
          </p:nvGrpSpPr>
          <p:grpSpPr>
            <a:xfrm>
              <a:off x="6611705" y="1501240"/>
              <a:ext cx="1612874" cy="1519313"/>
              <a:chOff x="9251353" y="652483"/>
              <a:chExt cx="2261516" cy="2130319"/>
            </a:xfrm>
          </p:grpSpPr>
          <p:sp>
            <p:nvSpPr>
              <p:cNvPr id="140" name="矩形: 圆角 139">
                <a:extLst>
                  <a:ext uri="{FF2B5EF4-FFF2-40B4-BE49-F238E27FC236}">
                    <a16:creationId xmlns="" xmlns:a16="http://schemas.microsoft.com/office/drawing/2014/main" id="{2B1E23CF-5A68-4744-95E3-886E8845E873}"/>
                  </a:ext>
                </a:extLst>
              </p:cNvPr>
              <p:cNvSpPr/>
              <p:nvPr/>
            </p:nvSpPr>
            <p:spPr>
              <a:xfrm>
                <a:off x="9251353" y="1455672"/>
                <a:ext cx="2261516" cy="1327130"/>
              </a:xfrm>
              <a:prstGeom prst="roundRect">
                <a:avLst>
                  <a:gd name="adj" fmla="val 131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141" name="椭圆 140">
                <a:extLst>
                  <a:ext uri="{FF2B5EF4-FFF2-40B4-BE49-F238E27FC236}">
                    <a16:creationId xmlns="" xmlns:a16="http://schemas.microsoft.com/office/drawing/2014/main" id="{C6775A24-FEEA-47EC-B142-C7F10B661EF8}"/>
                  </a:ext>
                </a:extLst>
              </p:cNvPr>
              <p:cNvSpPr/>
              <p:nvPr/>
            </p:nvSpPr>
            <p:spPr>
              <a:xfrm>
                <a:off x="9782163" y="652483"/>
                <a:ext cx="1140867" cy="1028809"/>
              </a:xfrm>
              <a:prstGeom prst="ellipse">
                <a:avLst/>
              </a:prstGeom>
              <a:solidFill>
                <a:schemeClr val="accent1"/>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138" name="文本框 137">
              <a:extLst>
                <a:ext uri="{FF2B5EF4-FFF2-40B4-BE49-F238E27FC236}">
                  <a16:creationId xmlns="" xmlns:a16="http://schemas.microsoft.com/office/drawing/2014/main" id="{3DD90E9F-89A9-4B2C-B7A9-6DA29ADE3DAA}"/>
                </a:ext>
              </a:extLst>
            </p:cNvPr>
            <p:cNvSpPr txBox="1"/>
            <p:nvPr/>
          </p:nvSpPr>
          <p:spPr>
            <a:xfrm>
              <a:off x="6673604" y="2250681"/>
              <a:ext cx="1550975" cy="73547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bg1"/>
                  </a:solidFill>
                  <a:latin typeface="+mn-ea"/>
                </a:rPr>
                <a:t>现阶段总结</a:t>
              </a:r>
              <a:endParaRPr lang="en-US" altLang="zh-CN" sz="3200" dirty="0">
                <a:solidFill>
                  <a:schemeClr val="bg1"/>
                </a:solidFill>
                <a:latin typeface="+mn-ea"/>
              </a:endParaRPr>
            </a:p>
          </p:txBody>
        </p:sp>
        <p:sp>
          <p:nvSpPr>
            <p:cNvPr id="139" name="文本框 138">
              <a:extLst>
                <a:ext uri="{FF2B5EF4-FFF2-40B4-BE49-F238E27FC236}">
                  <a16:creationId xmlns="" xmlns:a16="http://schemas.microsoft.com/office/drawing/2014/main" id="{A5635DD9-77C8-4B26-87C1-2FC0C910D1A0}"/>
                </a:ext>
              </a:extLst>
            </p:cNvPr>
            <p:cNvSpPr txBox="1"/>
            <p:nvPr/>
          </p:nvSpPr>
          <p:spPr>
            <a:xfrm>
              <a:off x="7075871" y="1635294"/>
              <a:ext cx="644705" cy="4385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03</a:t>
              </a:r>
              <a:endParaRPr lang="zh-CN" altLang="en-US" sz="3700" dirty="0">
                <a:solidFill>
                  <a:schemeClr val="bg1"/>
                </a:solidFill>
                <a:latin typeface="+mn-ea"/>
              </a:endParaRPr>
            </a:p>
          </p:txBody>
        </p:sp>
      </p:grpSp>
      <p:grpSp>
        <p:nvGrpSpPr>
          <p:cNvPr id="10" name="组合 27">
            <a:extLst>
              <a:ext uri="{FF2B5EF4-FFF2-40B4-BE49-F238E27FC236}">
                <a16:creationId xmlns="" xmlns:a16="http://schemas.microsoft.com/office/drawing/2014/main" id="{72B9FA77-0196-423B-8EB0-33AAF01DC17C}"/>
              </a:ext>
            </a:extLst>
          </p:cNvPr>
          <p:cNvGrpSpPr/>
          <p:nvPr/>
        </p:nvGrpSpPr>
        <p:grpSpPr>
          <a:xfrm>
            <a:off x="9396712" y="2773913"/>
            <a:ext cx="2213433" cy="2288852"/>
            <a:chOff x="6611705" y="1501240"/>
            <a:chExt cx="1612874" cy="1519313"/>
          </a:xfrm>
        </p:grpSpPr>
        <p:grpSp>
          <p:nvGrpSpPr>
            <p:cNvPr id="11" name="组合 28">
              <a:extLst>
                <a:ext uri="{FF2B5EF4-FFF2-40B4-BE49-F238E27FC236}">
                  <a16:creationId xmlns="" xmlns:a16="http://schemas.microsoft.com/office/drawing/2014/main" id="{30DB5710-ADA7-41D5-AD47-1828300A76A9}"/>
                </a:ext>
              </a:extLst>
            </p:cNvPr>
            <p:cNvGrpSpPr/>
            <p:nvPr/>
          </p:nvGrpSpPr>
          <p:grpSpPr>
            <a:xfrm>
              <a:off x="6611705" y="1501240"/>
              <a:ext cx="1612874" cy="1519313"/>
              <a:chOff x="9251353" y="652483"/>
              <a:chExt cx="2261516" cy="2130319"/>
            </a:xfrm>
          </p:grpSpPr>
          <p:sp>
            <p:nvSpPr>
              <p:cNvPr id="32" name="矩形: 圆角 31">
                <a:extLst>
                  <a:ext uri="{FF2B5EF4-FFF2-40B4-BE49-F238E27FC236}">
                    <a16:creationId xmlns="" xmlns:a16="http://schemas.microsoft.com/office/drawing/2014/main" id="{C2D04B1B-7B46-44FF-B7CB-A6392D0AA48C}"/>
                  </a:ext>
                </a:extLst>
              </p:cNvPr>
              <p:cNvSpPr/>
              <p:nvPr/>
            </p:nvSpPr>
            <p:spPr>
              <a:xfrm>
                <a:off x="9251353"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33" name="椭圆 32">
                <a:extLst>
                  <a:ext uri="{FF2B5EF4-FFF2-40B4-BE49-F238E27FC236}">
                    <a16:creationId xmlns="" xmlns:a16="http://schemas.microsoft.com/office/drawing/2014/main" id="{E1F75183-FFAF-4F2B-90DF-F3D170922728}"/>
                  </a:ext>
                </a:extLst>
              </p:cNvPr>
              <p:cNvSpPr/>
              <p:nvPr/>
            </p:nvSpPr>
            <p:spPr>
              <a:xfrm>
                <a:off x="9782163"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30" name="文本框 29">
              <a:extLst>
                <a:ext uri="{FF2B5EF4-FFF2-40B4-BE49-F238E27FC236}">
                  <a16:creationId xmlns="" xmlns:a16="http://schemas.microsoft.com/office/drawing/2014/main" id="{C305C7D2-1A42-45B5-B446-8B74F8C7D4F9}"/>
                </a:ext>
              </a:extLst>
            </p:cNvPr>
            <p:cNvSpPr txBox="1"/>
            <p:nvPr/>
          </p:nvSpPr>
          <p:spPr>
            <a:xfrm>
              <a:off x="6673604" y="2346221"/>
              <a:ext cx="1550975" cy="388167"/>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后续计划</a:t>
              </a:r>
              <a:endParaRPr lang="en-US" altLang="zh-CN" sz="3200" dirty="0">
                <a:solidFill>
                  <a:schemeClr val="tx1">
                    <a:lumMod val="85000"/>
                    <a:lumOff val="15000"/>
                  </a:schemeClr>
                </a:solidFill>
                <a:latin typeface="+mn-ea"/>
              </a:endParaRPr>
            </a:p>
          </p:txBody>
        </p:sp>
        <p:sp>
          <p:nvSpPr>
            <p:cNvPr id="31" name="文本框 30">
              <a:extLst>
                <a:ext uri="{FF2B5EF4-FFF2-40B4-BE49-F238E27FC236}">
                  <a16:creationId xmlns="" xmlns:a16="http://schemas.microsoft.com/office/drawing/2014/main" id="{1278B61A-0A65-4B79-8017-3F4FE24A1F8A}"/>
                </a:ext>
              </a:extLst>
            </p:cNvPr>
            <p:cNvSpPr txBox="1"/>
            <p:nvPr/>
          </p:nvSpPr>
          <p:spPr>
            <a:xfrm>
              <a:off x="7075871" y="1635294"/>
              <a:ext cx="644705" cy="43924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04</a:t>
              </a:r>
              <a:endParaRPr lang="zh-CN" altLang="en-US" sz="3700" dirty="0">
                <a:solidFill>
                  <a:schemeClr val="bg1"/>
                </a:solidFill>
                <a:latin typeface="+mn-ea"/>
              </a:endParaRPr>
            </a:p>
          </p:txBody>
        </p:sp>
      </p:grpSp>
    </p:spTree>
    <p:extLst>
      <p:ext uri="{BB962C8B-B14F-4D97-AF65-F5344CB8AC3E}">
        <p14:creationId xmlns="" xmlns:p14="http://schemas.microsoft.com/office/powerpoint/2010/main" val="3001656010"/>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3969991" cy="615553"/>
          </a:xfrm>
          <a:prstGeom prst="rect">
            <a:avLst/>
          </a:prstGeom>
          <a:noFill/>
        </p:spPr>
        <p:txBody>
          <a:bodyPr wrap="square" lIns="121917" tIns="60958" rIns="121917" bIns="60958" rtlCol="0">
            <a:spAutoFit/>
          </a:bodyPr>
          <a:lstStyle/>
          <a:p>
            <a:r>
              <a:rPr lang="en-US" altLang="zh-CN" sz="3200" b="1" dirty="0">
                <a:cs typeface="+mn-ea"/>
                <a:sym typeface="+mn-lt"/>
              </a:rPr>
              <a:t>3 </a:t>
            </a:r>
            <a:r>
              <a:rPr lang="zh-CN" altLang="en-US" sz="3200" b="1" dirty="0"/>
              <a:t>现阶段总结</a:t>
            </a:r>
            <a:endParaRPr lang="zh-CN" altLang="en-US" sz="3200" b="1" dirty="0">
              <a:cs typeface="+mn-ea"/>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7" name="TextBox 37">
            <a:extLst>
              <a:ext uri="{FF2B5EF4-FFF2-40B4-BE49-F238E27FC236}">
                <a16:creationId xmlns="" xmlns:a16="http://schemas.microsoft.com/office/drawing/2014/main" id="{85819649-BC46-4301-9FFD-7FAD246BDE32}"/>
              </a:ext>
            </a:extLst>
          </p:cNvPr>
          <p:cNvSpPr txBox="1"/>
          <p:nvPr/>
        </p:nvSpPr>
        <p:spPr>
          <a:xfrm>
            <a:off x="581397" y="1307352"/>
            <a:ext cx="10920321" cy="1612763"/>
          </a:xfrm>
          <a:prstGeom prst="rect">
            <a:avLst/>
          </a:prstGeom>
          <a:noFill/>
        </p:spPr>
        <p:txBody>
          <a:bodyPr wrap="square" lIns="91454" tIns="45727" rIns="91454" bIns="45727" rtlCol="0">
            <a:spAutoFit/>
          </a:bodyPr>
          <a:lstStyle/>
          <a:p>
            <a:pPr>
              <a:lnSpc>
                <a:spcPct val="130000"/>
              </a:lnSpc>
              <a:spcBef>
                <a:spcPct val="0"/>
              </a:spcBef>
            </a:pPr>
            <a:r>
              <a:rPr lang="zh-CN" altLang="en-US" sz="1900" b="1" dirty="0">
                <a:latin typeface="+mn-ea"/>
                <a:sym typeface="微软雅黑" pitchFamily="34" charset="-122"/>
              </a:rPr>
              <a:t>理论研究方面：</a:t>
            </a:r>
            <a:endParaRPr lang="en-US" altLang="zh-CN" sz="1900" b="1" dirty="0">
              <a:latin typeface="+mn-ea"/>
              <a:sym typeface="微软雅黑" pitchFamily="34" charset="-122"/>
            </a:endParaRPr>
          </a:p>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通过</a:t>
            </a:r>
            <a:r>
              <a:rPr lang="en-US" altLang="zh-CN" sz="1900" b="1" dirty="0" err="1">
                <a:latin typeface="+mn-ea"/>
                <a:sym typeface="微软雅黑" pitchFamily="34" charset="-122"/>
              </a:rPr>
              <a:t>SfM</a:t>
            </a:r>
            <a:r>
              <a:rPr lang="zh-CN" altLang="en-US" sz="1900" b="1" dirty="0">
                <a:latin typeface="+mn-ea"/>
                <a:sym typeface="微软雅黑" pitchFamily="34" charset="-122"/>
              </a:rPr>
              <a:t>和</a:t>
            </a:r>
            <a:r>
              <a:rPr lang="en-US" altLang="zh-CN" sz="1900" b="1" dirty="0">
                <a:latin typeface="+mn-ea"/>
                <a:sym typeface="微软雅黑" pitchFamily="34" charset="-122"/>
              </a:rPr>
              <a:t>MVS</a:t>
            </a:r>
            <a:r>
              <a:rPr lang="zh-CN" altLang="en-US" sz="1900" b="1" dirty="0">
                <a:latin typeface="+mn-ea"/>
                <a:sym typeface="微软雅黑" pitchFamily="34" charset="-122"/>
              </a:rPr>
              <a:t>算法实现基于多视角图像的物体三维重建。</a:t>
            </a:r>
            <a:endParaRPr lang="en-US" altLang="zh-CN" sz="1900" b="1" dirty="0">
              <a:latin typeface="+mn-ea"/>
              <a:sym typeface="微软雅黑" pitchFamily="34" charset="-122"/>
            </a:endParaRPr>
          </a:p>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通过使用</a:t>
            </a:r>
            <a:r>
              <a:rPr lang="en-US" altLang="zh-CN" sz="1900" b="1" dirty="0">
                <a:latin typeface="+mn-ea"/>
                <a:sym typeface="微软雅黑" pitchFamily="34" charset="-122"/>
              </a:rPr>
              <a:t>PU-GCN</a:t>
            </a:r>
            <a:r>
              <a:rPr lang="zh-CN" altLang="en-US" sz="1900" b="1" dirty="0">
                <a:latin typeface="+mn-ea"/>
                <a:sym typeface="微软雅黑" pitchFamily="34" charset="-122"/>
              </a:rPr>
              <a:t>网络对获取的稀疏点云数据进行上采样处理。</a:t>
            </a:r>
            <a:endParaRPr lang="en-US" altLang="zh-CN" sz="1900" b="1" dirty="0">
              <a:latin typeface="+mn-ea"/>
              <a:sym typeface="微软雅黑" pitchFamily="34" charset="-122"/>
            </a:endParaRPr>
          </a:p>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改进</a:t>
            </a:r>
            <a:r>
              <a:rPr lang="en-US" altLang="zh-CN" sz="1900" b="1" dirty="0" err="1">
                <a:latin typeface="+mn-ea"/>
                <a:sym typeface="微软雅黑" pitchFamily="34" charset="-122"/>
              </a:rPr>
              <a:t>PoinstSIFT</a:t>
            </a:r>
            <a:r>
              <a:rPr lang="zh-CN" altLang="en-US" sz="1900" b="1" dirty="0">
                <a:latin typeface="+mn-ea"/>
                <a:sym typeface="微软雅黑" pitchFamily="34" charset="-122"/>
              </a:rPr>
              <a:t>网络，融合深度图像特征并结合掩膜模块和注意力机制进行更准确的点云分割。</a:t>
            </a:r>
          </a:p>
        </p:txBody>
      </p:sp>
      <p:sp>
        <p:nvSpPr>
          <p:cNvPr id="8" name="TextBox 37">
            <a:extLst>
              <a:ext uri="{FF2B5EF4-FFF2-40B4-BE49-F238E27FC236}">
                <a16:creationId xmlns="" xmlns:a16="http://schemas.microsoft.com/office/drawing/2014/main" id="{631001D0-35DB-4BCC-B346-AA88576EBD99}"/>
              </a:ext>
            </a:extLst>
          </p:cNvPr>
          <p:cNvSpPr txBox="1"/>
          <p:nvPr/>
        </p:nvSpPr>
        <p:spPr>
          <a:xfrm>
            <a:off x="570509" y="2830383"/>
            <a:ext cx="9362385" cy="1232659"/>
          </a:xfrm>
          <a:prstGeom prst="rect">
            <a:avLst/>
          </a:prstGeom>
          <a:noFill/>
        </p:spPr>
        <p:txBody>
          <a:bodyPr wrap="square" lIns="91454" tIns="45727" rIns="91454" bIns="45727" rtlCol="0">
            <a:spAutoFit/>
          </a:bodyPr>
          <a:lstStyle/>
          <a:p>
            <a:pPr>
              <a:lnSpc>
                <a:spcPct val="130000"/>
              </a:lnSpc>
              <a:spcBef>
                <a:spcPct val="0"/>
              </a:spcBef>
            </a:pPr>
            <a:r>
              <a:rPr lang="zh-CN" altLang="en-US" sz="1900" b="1" dirty="0">
                <a:latin typeface="+mn-ea"/>
                <a:sym typeface="微软雅黑" pitchFamily="34" charset="-122"/>
              </a:rPr>
              <a:t>工程方面：</a:t>
            </a:r>
            <a:endParaRPr lang="en-US" altLang="zh-CN" sz="1900" b="1" dirty="0">
              <a:latin typeface="+mn-ea"/>
              <a:sym typeface="微软雅黑" pitchFamily="34" charset="-122"/>
            </a:endParaRPr>
          </a:p>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将模型部署到</a:t>
            </a:r>
            <a:r>
              <a:rPr lang="en-US" altLang="zh-CN" sz="1900" b="1" dirty="0">
                <a:latin typeface="+mn-ea"/>
                <a:sym typeface="微软雅黑" pitchFamily="34" charset="-122"/>
              </a:rPr>
              <a:t>HoloLens</a:t>
            </a:r>
            <a:r>
              <a:rPr lang="zh-CN" altLang="en-US" sz="1900" b="1" dirty="0">
                <a:latin typeface="+mn-ea"/>
                <a:sym typeface="微软雅黑" pitchFamily="34" charset="-122"/>
              </a:rPr>
              <a:t>混合现实设备中，并添加手势识别的交互。</a:t>
            </a:r>
            <a:endParaRPr lang="en-US" altLang="zh-CN" sz="1900" b="1" dirty="0">
              <a:latin typeface="+mn-ea"/>
              <a:sym typeface="微软雅黑" pitchFamily="34" charset="-122"/>
            </a:endParaRPr>
          </a:p>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设计并实现一个水下机器人虚拟现实仿真平台。</a:t>
            </a:r>
            <a:endParaRPr lang="en-US" altLang="zh-CN" sz="1900" b="1" dirty="0">
              <a:latin typeface="+mn-ea"/>
              <a:sym typeface="微软雅黑" pitchFamily="34" charset="-122"/>
            </a:endParaRPr>
          </a:p>
        </p:txBody>
      </p:sp>
      <p:sp>
        <p:nvSpPr>
          <p:cNvPr id="9" name="TextBox 37">
            <a:extLst>
              <a:ext uri="{FF2B5EF4-FFF2-40B4-BE49-F238E27FC236}">
                <a16:creationId xmlns="" xmlns:a16="http://schemas.microsoft.com/office/drawing/2014/main" id="{1D06699D-D037-4B30-9560-F3C2668718C3}"/>
              </a:ext>
            </a:extLst>
          </p:cNvPr>
          <p:cNvSpPr txBox="1"/>
          <p:nvPr/>
        </p:nvSpPr>
        <p:spPr>
          <a:xfrm>
            <a:off x="571780" y="799470"/>
            <a:ext cx="5514603" cy="512462"/>
          </a:xfrm>
          <a:prstGeom prst="rect">
            <a:avLst/>
          </a:prstGeom>
          <a:noFill/>
        </p:spPr>
        <p:txBody>
          <a:bodyPr wrap="square" lIns="91454" tIns="45727" rIns="91454" bIns="45727" rtlCol="0">
            <a:spAutoFit/>
          </a:bodyPr>
          <a:lstStyle/>
          <a:p>
            <a:pPr>
              <a:lnSpc>
                <a:spcPct val="130000"/>
              </a:lnSpc>
              <a:spcBef>
                <a:spcPct val="0"/>
              </a:spcBef>
              <a:buClr>
                <a:schemeClr val="accent1"/>
              </a:buClr>
            </a:pPr>
            <a:r>
              <a:rPr lang="en-US" altLang="zh-CN" sz="2100" b="1" dirty="0">
                <a:latin typeface="+mn-ea"/>
                <a:sym typeface="微软雅黑" pitchFamily="34" charset="-122"/>
              </a:rPr>
              <a:t>3.1 </a:t>
            </a:r>
            <a:r>
              <a:rPr lang="zh-CN" altLang="en-US" sz="2100" b="1" dirty="0">
                <a:latin typeface="+mn-ea"/>
                <a:sym typeface="微软雅黑" pitchFamily="34" charset="-122"/>
              </a:rPr>
              <a:t>研究内容</a:t>
            </a:r>
            <a:endParaRPr lang="en-US" altLang="zh-CN" sz="2100" b="1" dirty="0">
              <a:latin typeface="+mn-ea"/>
              <a:sym typeface="微软雅黑" pitchFamily="34" charset="-122"/>
            </a:endParaRPr>
          </a:p>
        </p:txBody>
      </p:sp>
      <p:sp>
        <p:nvSpPr>
          <p:cNvPr id="10" name="TextBox 37">
            <a:extLst>
              <a:ext uri="{FF2B5EF4-FFF2-40B4-BE49-F238E27FC236}">
                <a16:creationId xmlns="" xmlns:a16="http://schemas.microsoft.com/office/drawing/2014/main" id="{4B0CDC91-389B-400F-A375-E778F235D1B8}"/>
              </a:ext>
            </a:extLst>
          </p:cNvPr>
          <p:cNvSpPr txBox="1"/>
          <p:nvPr/>
        </p:nvSpPr>
        <p:spPr>
          <a:xfrm>
            <a:off x="570508" y="4112853"/>
            <a:ext cx="5514603" cy="512462"/>
          </a:xfrm>
          <a:prstGeom prst="rect">
            <a:avLst/>
          </a:prstGeom>
          <a:noFill/>
        </p:spPr>
        <p:txBody>
          <a:bodyPr wrap="square" lIns="91454" tIns="45727" rIns="91454" bIns="45727" rtlCol="0">
            <a:spAutoFit/>
          </a:bodyPr>
          <a:lstStyle/>
          <a:p>
            <a:pPr>
              <a:lnSpc>
                <a:spcPct val="130000"/>
              </a:lnSpc>
              <a:spcBef>
                <a:spcPct val="0"/>
              </a:spcBef>
              <a:buClr>
                <a:schemeClr val="accent1"/>
              </a:buClr>
            </a:pPr>
            <a:r>
              <a:rPr lang="en-US" altLang="zh-CN" sz="2100" b="1" dirty="0">
                <a:latin typeface="+mn-ea"/>
                <a:sym typeface="微软雅黑" pitchFamily="34" charset="-122"/>
              </a:rPr>
              <a:t>3.2 </a:t>
            </a:r>
            <a:r>
              <a:rPr lang="zh-CN" altLang="en-US" sz="2100" b="1" dirty="0">
                <a:latin typeface="+mn-ea"/>
                <a:sym typeface="微软雅黑" pitchFamily="34" charset="-122"/>
              </a:rPr>
              <a:t>取得成果</a:t>
            </a:r>
            <a:endParaRPr lang="en-US" altLang="zh-CN" sz="2100" b="1" dirty="0">
              <a:latin typeface="+mn-ea"/>
              <a:sym typeface="微软雅黑" pitchFamily="34" charset="-122"/>
            </a:endParaRPr>
          </a:p>
        </p:txBody>
      </p:sp>
      <p:sp>
        <p:nvSpPr>
          <p:cNvPr id="11" name="TextBox 37">
            <a:extLst>
              <a:ext uri="{FF2B5EF4-FFF2-40B4-BE49-F238E27FC236}">
                <a16:creationId xmlns="" xmlns:a16="http://schemas.microsoft.com/office/drawing/2014/main" id="{3B55E5FC-8989-4E7C-8ADB-AD0B0BF736DA}"/>
              </a:ext>
            </a:extLst>
          </p:cNvPr>
          <p:cNvSpPr txBox="1"/>
          <p:nvPr/>
        </p:nvSpPr>
        <p:spPr>
          <a:xfrm>
            <a:off x="570507" y="4625283"/>
            <a:ext cx="11252299" cy="472451"/>
          </a:xfrm>
          <a:prstGeom prst="rect">
            <a:avLst/>
          </a:prstGeom>
          <a:noFill/>
        </p:spPr>
        <p:txBody>
          <a:bodyPr wrap="square" lIns="91454" tIns="45727" rIns="91454" bIns="45727" rtlCol="0">
            <a:spAutoFit/>
          </a:bodyPr>
          <a:lstStyle/>
          <a:p>
            <a:pPr marL="380990" indent="-380990">
              <a:lnSpc>
                <a:spcPct val="130000"/>
              </a:lnSpc>
              <a:spcBef>
                <a:spcPct val="0"/>
              </a:spcBef>
              <a:buClr>
                <a:schemeClr val="accent1"/>
              </a:buClr>
              <a:buFont typeface="Wingdings" panose="05000000000000000000" pitchFamily="2" charset="2"/>
              <a:buChar char="p"/>
            </a:pPr>
            <a:r>
              <a:rPr lang="en-US" altLang="zh-CN" sz="1900" b="1" dirty="0">
                <a:latin typeface="+mn-ea"/>
                <a:sym typeface="微软雅黑" pitchFamily="34" charset="-122"/>
              </a:rPr>
              <a:t>《</a:t>
            </a:r>
            <a:r>
              <a:rPr lang="en-US" altLang="zh-CN" sz="1900" dirty="0" err="1">
                <a:solidFill>
                  <a:srgbClr val="000033"/>
                </a:solidFill>
                <a:latin typeface="verdana" panose="020B0604030504040204" pitchFamily="34" charset="0"/>
              </a:rPr>
              <a:t>MMFNet</a:t>
            </a:r>
            <a:r>
              <a:rPr lang="en-US" altLang="zh-CN" sz="1900" dirty="0">
                <a:solidFill>
                  <a:srgbClr val="000033"/>
                </a:solidFill>
                <a:latin typeface="verdana" panose="020B0604030504040204" pitchFamily="34" charset="0"/>
              </a:rPr>
              <a:t>: A Multi-modal Fused Network for Point Cloud Semantic Segmentation</a:t>
            </a:r>
            <a:r>
              <a:rPr lang="en-US" altLang="zh-CN" sz="1900" b="1" dirty="0">
                <a:latin typeface="+mn-ea"/>
                <a:sym typeface="微软雅黑" pitchFamily="34" charset="-122"/>
              </a:rPr>
              <a:t>》</a:t>
            </a:r>
            <a:r>
              <a:rPr lang="zh-CN" altLang="en-US" sz="1900" b="1" dirty="0">
                <a:latin typeface="+mn-ea"/>
                <a:sym typeface="微软雅黑" pitchFamily="34" charset="-122"/>
              </a:rPr>
              <a:t>在审</a:t>
            </a:r>
            <a:endParaRPr lang="en-US" altLang="zh-CN" sz="1900" b="1" dirty="0">
              <a:latin typeface="+mn-ea"/>
              <a:sym typeface="微软雅黑" pitchFamily="34" charset="-122"/>
            </a:endParaRPr>
          </a:p>
        </p:txBody>
      </p:sp>
    </p:spTree>
    <p:extLst>
      <p:ext uri="{BB962C8B-B14F-4D97-AF65-F5344CB8AC3E}">
        <p14:creationId xmlns="" xmlns:p14="http://schemas.microsoft.com/office/powerpoint/2010/main" val="35300806"/>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0">
            <a:extLst>
              <a:ext uri="{FF2B5EF4-FFF2-40B4-BE49-F238E27FC236}">
                <a16:creationId xmlns="" xmlns:a16="http://schemas.microsoft.com/office/drawing/2014/main" id="{A2C55279-1683-4C04-AA3E-5C7520AE746E}"/>
              </a:ext>
            </a:extLst>
          </p:cNvPr>
          <p:cNvGrpSpPr/>
          <p:nvPr/>
        </p:nvGrpSpPr>
        <p:grpSpPr>
          <a:xfrm>
            <a:off x="6933224" y="253395"/>
            <a:ext cx="4099016" cy="1397040"/>
            <a:chOff x="4828406" y="172938"/>
            <a:chExt cx="3074262" cy="1047780"/>
          </a:xfrm>
        </p:grpSpPr>
        <p:sp>
          <p:nvSpPr>
            <p:cNvPr id="82" name="文本框 81">
              <a:extLst>
                <a:ext uri="{FF2B5EF4-FFF2-40B4-BE49-F238E27FC236}">
                  <a16:creationId xmlns="" xmlns:a16="http://schemas.microsoft.com/office/drawing/2014/main" id="{C5805CC9-6B2E-4618-A432-99CB035F92E1}"/>
                </a:ext>
              </a:extLst>
            </p:cNvPr>
            <p:cNvSpPr txBox="1"/>
            <p:nvPr/>
          </p:nvSpPr>
          <p:spPr>
            <a:xfrm>
              <a:off x="4828406" y="471328"/>
              <a:ext cx="3074262" cy="646331"/>
            </a:xfrm>
            <a:prstGeom prst="rect">
              <a:avLst/>
            </a:prstGeom>
            <a:noFill/>
          </p:spPr>
          <p:txBody>
            <a:bodyPr wrap="square" rtlCol="0">
              <a:spAutoFit/>
              <a:scene3d>
                <a:camera prst="orthographicFront"/>
                <a:lightRig rig="threePt" dir="t"/>
              </a:scene3d>
              <a:sp3d contourW="12700"/>
            </a:bodyPr>
            <a:lstStyle/>
            <a:p>
              <a:pPr algn="dist"/>
              <a:r>
                <a:rPr lang="en-US" altLang="zh-CN" sz="4800" b="1" dirty="0">
                  <a:solidFill>
                    <a:srgbClr val="DE2A25"/>
                  </a:solidFill>
                  <a:latin typeface="Century Gothic" panose="020B0502020202020204" pitchFamily="34" charset="0"/>
                </a:rPr>
                <a:t>CONTENTS</a:t>
              </a:r>
              <a:endParaRPr lang="zh-CN" altLang="en-US" sz="4800" b="1" dirty="0">
                <a:solidFill>
                  <a:srgbClr val="DE2A25"/>
                </a:solidFill>
                <a:latin typeface="Century Gothic" panose="020B0502020202020204" pitchFamily="34" charset="0"/>
              </a:endParaRPr>
            </a:p>
          </p:txBody>
        </p:sp>
        <p:sp>
          <p:nvSpPr>
            <p:cNvPr id="83" name="文本框 82">
              <a:extLst>
                <a:ext uri="{FF2B5EF4-FFF2-40B4-BE49-F238E27FC236}">
                  <a16:creationId xmlns="" xmlns:a16="http://schemas.microsoft.com/office/drawing/2014/main" id="{4CD17B41-318E-4C59-8777-64D85E45D127}"/>
                </a:ext>
              </a:extLst>
            </p:cNvPr>
            <p:cNvSpPr txBox="1"/>
            <p:nvPr/>
          </p:nvSpPr>
          <p:spPr>
            <a:xfrm>
              <a:off x="5387933" y="172938"/>
              <a:ext cx="1955208" cy="380873"/>
            </a:xfrm>
            <a:prstGeom prst="rect">
              <a:avLst/>
            </a:prstGeom>
            <a:noFill/>
          </p:spPr>
          <p:txBody>
            <a:bodyPr wrap="square" rtlCol="0">
              <a:spAutoFit/>
              <a:scene3d>
                <a:camera prst="orthographicFront"/>
                <a:lightRig rig="threePt" dir="t"/>
              </a:scene3d>
              <a:sp3d contourW="12700"/>
            </a:bodyPr>
            <a:lstStyle/>
            <a:p>
              <a:pPr algn="ctr"/>
              <a:r>
                <a:rPr lang="zh-CN" altLang="en-US" sz="2700" b="1" dirty="0">
                  <a:solidFill>
                    <a:schemeClr val="tx1">
                      <a:lumMod val="85000"/>
                      <a:lumOff val="15000"/>
                    </a:schemeClr>
                  </a:solidFill>
                  <a:latin typeface="Century Gothic" panose="020B0502020202020204" pitchFamily="34" charset="0"/>
                </a:rPr>
                <a:t>目   录</a:t>
              </a:r>
            </a:p>
          </p:txBody>
        </p:sp>
        <p:grpSp>
          <p:nvGrpSpPr>
            <p:cNvPr id="3" name="组合 83">
              <a:extLst>
                <a:ext uri="{FF2B5EF4-FFF2-40B4-BE49-F238E27FC236}">
                  <a16:creationId xmlns="" xmlns:a16="http://schemas.microsoft.com/office/drawing/2014/main" id="{9417F1F5-8B51-4C32-8887-1924885D1381}"/>
                </a:ext>
              </a:extLst>
            </p:cNvPr>
            <p:cNvGrpSpPr/>
            <p:nvPr/>
          </p:nvGrpSpPr>
          <p:grpSpPr>
            <a:xfrm>
              <a:off x="6040948" y="1138238"/>
              <a:ext cx="649185" cy="82480"/>
              <a:chOff x="672935" y="2927420"/>
              <a:chExt cx="469723" cy="59679"/>
            </a:xfrm>
          </p:grpSpPr>
          <p:sp>
            <p:nvSpPr>
              <p:cNvPr id="85" name="平行四边形 84">
                <a:extLst>
                  <a:ext uri="{FF2B5EF4-FFF2-40B4-BE49-F238E27FC236}">
                    <a16:creationId xmlns="" xmlns:a16="http://schemas.microsoft.com/office/drawing/2014/main" id="{B57714EB-2B11-40ED-A334-A26C1227CE73}"/>
                  </a:ext>
                </a:extLst>
              </p:cNvPr>
              <p:cNvSpPr/>
              <p:nvPr/>
            </p:nvSpPr>
            <p:spPr>
              <a:xfrm>
                <a:off x="672935"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a:extLst>
                  <a:ext uri="{FF2B5EF4-FFF2-40B4-BE49-F238E27FC236}">
                    <a16:creationId xmlns="" xmlns:a16="http://schemas.microsoft.com/office/drawing/2014/main" id="{C299212D-5F9B-4B0D-B629-922828DD47C1}"/>
                  </a:ext>
                </a:extLst>
              </p:cNvPr>
              <p:cNvSpPr/>
              <p:nvPr/>
            </p:nvSpPr>
            <p:spPr>
              <a:xfrm>
                <a:off x="827011"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a:extLst>
                  <a:ext uri="{FF2B5EF4-FFF2-40B4-BE49-F238E27FC236}">
                    <a16:creationId xmlns="" xmlns:a16="http://schemas.microsoft.com/office/drawing/2014/main" id="{5BF1D4C9-894D-467D-8139-F68D0D7742B2}"/>
                  </a:ext>
                </a:extLst>
              </p:cNvPr>
              <p:cNvSpPr/>
              <p:nvPr/>
            </p:nvSpPr>
            <p:spPr>
              <a:xfrm>
                <a:off x="981090"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9" name="直角三角形 88">
            <a:extLst>
              <a:ext uri="{FF2B5EF4-FFF2-40B4-BE49-F238E27FC236}">
                <a16:creationId xmlns="" xmlns:a16="http://schemas.microsoft.com/office/drawing/2014/main" id="{535F0E8A-EE51-4B8A-A6A6-7EDF7C105B62}"/>
              </a:ext>
            </a:extLst>
          </p:cNvPr>
          <p:cNvSpPr/>
          <p:nvPr/>
        </p:nvSpPr>
        <p:spPr>
          <a:xfrm flipV="1">
            <a:off x="0" y="-5347"/>
            <a:ext cx="2988952" cy="2988952"/>
          </a:xfrm>
          <a:prstGeom prst="rtTriangle">
            <a:avLst/>
          </a:prstGeom>
          <a:solidFill>
            <a:srgbClr val="3B3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4" name="组合 67">
            <a:extLst>
              <a:ext uri="{FF2B5EF4-FFF2-40B4-BE49-F238E27FC236}">
                <a16:creationId xmlns="" xmlns:a16="http://schemas.microsoft.com/office/drawing/2014/main" id="{18987520-1A63-4A64-BF7A-27EDE5646FC3}"/>
              </a:ext>
            </a:extLst>
          </p:cNvPr>
          <p:cNvGrpSpPr/>
          <p:nvPr/>
        </p:nvGrpSpPr>
        <p:grpSpPr>
          <a:xfrm>
            <a:off x="904641" y="2827796"/>
            <a:ext cx="2067315" cy="2234968"/>
            <a:chOff x="4993691" y="1501240"/>
            <a:chExt cx="1612874" cy="1519313"/>
          </a:xfrm>
        </p:grpSpPr>
        <p:grpSp>
          <p:nvGrpSpPr>
            <p:cNvPr id="5" name="组合 68">
              <a:extLst>
                <a:ext uri="{FF2B5EF4-FFF2-40B4-BE49-F238E27FC236}">
                  <a16:creationId xmlns="" xmlns:a16="http://schemas.microsoft.com/office/drawing/2014/main" id="{74D819B5-8F72-4953-9A89-48E13AB82C4A}"/>
                </a:ext>
              </a:extLst>
            </p:cNvPr>
            <p:cNvGrpSpPr/>
            <p:nvPr/>
          </p:nvGrpSpPr>
          <p:grpSpPr>
            <a:xfrm>
              <a:off x="4993691" y="1501240"/>
              <a:ext cx="1612874" cy="1519313"/>
              <a:chOff x="6982631" y="652483"/>
              <a:chExt cx="2261516" cy="2130319"/>
            </a:xfrm>
          </p:grpSpPr>
          <p:sp>
            <p:nvSpPr>
              <p:cNvPr id="72" name="矩形: 圆角 71">
                <a:extLst>
                  <a:ext uri="{FF2B5EF4-FFF2-40B4-BE49-F238E27FC236}">
                    <a16:creationId xmlns="" xmlns:a16="http://schemas.microsoft.com/office/drawing/2014/main" id="{C63B51AB-C756-47B6-BF68-CECB393EBB5A}"/>
                  </a:ext>
                </a:extLst>
              </p:cNvPr>
              <p:cNvSpPr/>
              <p:nvPr/>
            </p:nvSpPr>
            <p:spPr>
              <a:xfrm>
                <a:off x="6982631" y="1455672"/>
                <a:ext cx="2261516" cy="1327130"/>
              </a:xfrm>
              <a:prstGeom prst="roundRect">
                <a:avLst>
                  <a:gd name="adj" fmla="val 131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73" name="椭圆 72">
                <a:extLst>
                  <a:ext uri="{FF2B5EF4-FFF2-40B4-BE49-F238E27FC236}">
                    <a16:creationId xmlns="" xmlns:a16="http://schemas.microsoft.com/office/drawing/2014/main" id="{E4C8B03E-ABA9-4A02-A75C-D9D6C7250C48}"/>
                  </a:ext>
                </a:extLst>
              </p:cNvPr>
              <p:cNvSpPr/>
              <p:nvPr/>
            </p:nvSpPr>
            <p:spPr>
              <a:xfrm>
                <a:off x="7513441" y="652483"/>
                <a:ext cx="1140867" cy="1028809"/>
              </a:xfrm>
              <a:prstGeom prst="ellipse">
                <a:avLst/>
              </a:prstGeom>
              <a:solidFill>
                <a:schemeClr val="accent1"/>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70" name="文本框 69">
              <a:extLst>
                <a:ext uri="{FF2B5EF4-FFF2-40B4-BE49-F238E27FC236}">
                  <a16:creationId xmlns="" xmlns:a16="http://schemas.microsoft.com/office/drawing/2014/main" id="{97901922-6AC1-4E26-AE95-E328E05BF2F8}"/>
                </a:ext>
              </a:extLst>
            </p:cNvPr>
            <p:cNvSpPr txBox="1"/>
            <p:nvPr/>
          </p:nvSpPr>
          <p:spPr>
            <a:xfrm>
              <a:off x="5077860" y="2332001"/>
              <a:ext cx="1489075" cy="39752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bg1"/>
                  </a:solidFill>
                  <a:latin typeface="+mn-ea"/>
                </a:rPr>
                <a:t>课题背景</a:t>
              </a:r>
            </a:p>
          </p:txBody>
        </p:sp>
        <p:sp>
          <p:nvSpPr>
            <p:cNvPr id="71" name="文本框 70">
              <a:extLst>
                <a:ext uri="{FF2B5EF4-FFF2-40B4-BE49-F238E27FC236}">
                  <a16:creationId xmlns="" xmlns:a16="http://schemas.microsoft.com/office/drawing/2014/main" id="{2A951E9E-E023-4D69-8918-96B2A0207DFF}"/>
                </a:ext>
              </a:extLst>
            </p:cNvPr>
            <p:cNvSpPr txBox="1"/>
            <p:nvPr/>
          </p:nvSpPr>
          <p:spPr>
            <a:xfrm>
              <a:off x="5457865" y="1635294"/>
              <a:ext cx="644705" cy="4498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01</a:t>
              </a:r>
              <a:endParaRPr lang="zh-CN" altLang="en-US" sz="3700" dirty="0">
                <a:solidFill>
                  <a:schemeClr val="bg1"/>
                </a:solidFill>
                <a:latin typeface="+mn-ea"/>
              </a:endParaRPr>
            </a:p>
          </p:txBody>
        </p:sp>
      </p:grpSp>
      <p:grpSp>
        <p:nvGrpSpPr>
          <p:cNvPr id="6" name="组合 129">
            <a:extLst>
              <a:ext uri="{FF2B5EF4-FFF2-40B4-BE49-F238E27FC236}">
                <a16:creationId xmlns="" xmlns:a16="http://schemas.microsoft.com/office/drawing/2014/main" id="{E087C09A-F63D-4CFA-AB73-F57817E86D97}"/>
              </a:ext>
            </a:extLst>
          </p:cNvPr>
          <p:cNvGrpSpPr/>
          <p:nvPr/>
        </p:nvGrpSpPr>
        <p:grpSpPr>
          <a:xfrm>
            <a:off x="3772092" y="2811621"/>
            <a:ext cx="2067315" cy="2234967"/>
            <a:chOff x="4993691" y="1501240"/>
            <a:chExt cx="1612874" cy="1519313"/>
          </a:xfrm>
        </p:grpSpPr>
        <p:grpSp>
          <p:nvGrpSpPr>
            <p:cNvPr id="7" name="组合 130">
              <a:extLst>
                <a:ext uri="{FF2B5EF4-FFF2-40B4-BE49-F238E27FC236}">
                  <a16:creationId xmlns="" xmlns:a16="http://schemas.microsoft.com/office/drawing/2014/main" id="{026EF0EF-DF02-4F87-BBAB-A9E792FE59A7}"/>
                </a:ext>
              </a:extLst>
            </p:cNvPr>
            <p:cNvGrpSpPr/>
            <p:nvPr/>
          </p:nvGrpSpPr>
          <p:grpSpPr>
            <a:xfrm>
              <a:off x="4993691" y="1501240"/>
              <a:ext cx="1612874" cy="1519313"/>
              <a:chOff x="6982631" y="652483"/>
              <a:chExt cx="2261516" cy="2130319"/>
            </a:xfrm>
          </p:grpSpPr>
          <p:sp>
            <p:nvSpPr>
              <p:cNvPr id="134" name="矩形: 圆角 133">
                <a:extLst>
                  <a:ext uri="{FF2B5EF4-FFF2-40B4-BE49-F238E27FC236}">
                    <a16:creationId xmlns="" xmlns:a16="http://schemas.microsoft.com/office/drawing/2014/main" id="{B32AEEE5-47DD-4B0D-B654-9008ED091867}"/>
                  </a:ext>
                </a:extLst>
              </p:cNvPr>
              <p:cNvSpPr/>
              <p:nvPr/>
            </p:nvSpPr>
            <p:spPr>
              <a:xfrm>
                <a:off x="6982631"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135" name="椭圆 134">
                <a:extLst>
                  <a:ext uri="{FF2B5EF4-FFF2-40B4-BE49-F238E27FC236}">
                    <a16:creationId xmlns="" xmlns:a16="http://schemas.microsoft.com/office/drawing/2014/main" id="{9D987984-CDB3-49C5-8A47-9D0DB00F0EF3}"/>
                  </a:ext>
                </a:extLst>
              </p:cNvPr>
              <p:cNvSpPr/>
              <p:nvPr/>
            </p:nvSpPr>
            <p:spPr>
              <a:xfrm>
                <a:off x="7513441"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132" name="文本框 131">
              <a:extLst>
                <a:ext uri="{FF2B5EF4-FFF2-40B4-BE49-F238E27FC236}">
                  <a16:creationId xmlns="" xmlns:a16="http://schemas.microsoft.com/office/drawing/2014/main" id="{3972DFA9-7DC7-467B-AAA6-EDD9C9636C67}"/>
                </a:ext>
              </a:extLst>
            </p:cNvPr>
            <p:cNvSpPr txBox="1"/>
            <p:nvPr/>
          </p:nvSpPr>
          <p:spPr>
            <a:xfrm>
              <a:off x="5077860" y="2346971"/>
              <a:ext cx="1489075" cy="39752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工作进展</a:t>
              </a:r>
            </a:p>
          </p:txBody>
        </p:sp>
        <p:sp>
          <p:nvSpPr>
            <p:cNvPr id="133" name="文本框 132">
              <a:extLst>
                <a:ext uri="{FF2B5EF4-FFF2-40B4-BE49-F238E27FC236}">
                  <a16:creationId xmlns="" xmlns:a16="http://schemas.microsoft.com/office/drawing/2014/main" id="{BF701E42-DCE6-4912-9131-04741E9DD258}"/>
                </a:ext>
              </a:extLst>
            </p:cNvPr>
            <p:cNvSpPr txBox="1"/>
            <p:nvPr/>
          </p:nvSpPr>
          <p:spPr>
            <a:xfrm>
              <a:off x="5457865" y="1635294"/>
              <a:ext cx="644705" cy="4498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02</a:t>
              </a:r>
              <a:endParaRPr lang="zh-CN" altLang="en-US" sz="3700" dirty="0">
                <a:solidFill>
                  <a:schemeClr val="bg1"/>
                </a:solidFill>
                <a:latin typeface="+mn-ea"/>
              </a:endParaRPr>
            </a:p>
          </p:txBody>
        </p:sp>
      </p:grpSp>
      <p:grpSp>
        <p:nvGrpSpPr>
          <p:cNvPr id="8" name="组合 135">
            <a:extLst>
              <a:ext uri="{FF2B5EF4-FFF2-40B4-BE49-F238E27FC236}">
                <a16:creationId xmlns="" xmlns:a16="http://schemas.microsoft.com/office/drawing/2014/main" id="{645524DB-0003-4B08-84C9-4F4912FD8514}"/>
              </a:ext>
            </a:extLst>
          </p:cNvPr>
          <p:cNvGrpSpPr/>
          <p:nvPr/>
        </p:nvGrpSpPr>
        <p:grpSpPr>
          <a:xfrm>
            <a:off x="6579208" y="2773913"/>
            <a:ext cx="2213433" cy="2288852"/>
            <a:chOff x="6611705" y="1501240"/>
            <a:chExt cx="1612874" cy="1519313"/>
          </a:xfrm>
        </p:grpSpPr>
        <p:grpSp>
          <p:nvGrpSpPr>
            <p:cNvPr id="9" name="组合 136">
              <a:extLst>
                <a:ext uri="{FF2B5EF4-FFF2-40B4-BE49-F238E27FC236}">
                  <a16:creationId xmlns="" xmlns:a16="http://schemas.microsoft.com/office/drawing/2014/main" id="{C57F51B8-CDBB-4783-AEE1-EC52BBC8A11A}"/>
                </a:ext>
              </a:extLst>
            </p:cNvPr>
            <p:cNvGrpSpPr/>
            <p:nvPr/>
          </p:nvGrpSpPr>
          <p:grpSpPr>
            <a:xfrm>
              <a:off x="6611705" y="1501240"/>
              <a:ext cx="1612874" cy="1519313"/>
              <a:chOff x="9251353" y="652483"/>
              <a:chExt cx="2261516" cy="2130319"/>
            </a:xfrm>
          </p:grpSpPr>
          <p:sp>
            <p:nvSpPr>
              <p:cNvPr id="140" name="矩形: 圆角 139">
                <a:extLst>
                  <a:ext uri="{FF2B5EF4-FFF2-40B4-BE49-F238E27FC236}">
                    <a16:creationId xmlns="" xmlns:a16="http://schemas.microsoft.com/office/drawing/2014/main" id="{2B1E23CF-5A68-4744-95E3-886E8845E873}"/>
                  </a:ext>
                </a:extLst>
              </p:cNvPr>
              <p:cNvSpPr/>
              <p:nvPr/>
            </p:nvSpPr>
            <p:spPr>
              <a:xfrm>
                <a:off x="9251353"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141" name="椭圆 140">
                <a:extLst>
                  <a:ext uri="{FF2B5EF4-FFF2-40B4-BE49-F238E27FC236}">
                    <a16:creationId xmlns="" xmlns:a16="http://schemas.microsoft.com/office/drawing/2014/main" id="{C6775A24-FEEA-47EC-B142-C7F10B661EF8}"/>
                  </a:ext>
                </a:extLst>
              </p:cNvPr>
              <p:cNvSpPr/>
              <p:nvPr/>
            </p:nvSpPr>
            <p:spPr>
              <a:xfrm>
                <a:off x="9782163"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138" name="文本框 137">
              <a:extLst>
                <a:ext uri="{FF2B5EF4-FFF2-40B4-BE49-F238E27FC236}">
                  <a16:creationId xmlns="" xmlns:a16="http://schemas.microsoft.com/office/drawing/2014/main" id="{3DD90E9F-89A9-4B2C-B7A9-6DA29ADE3DAA}"/>
                </a:ext>
              </a:extLst>
            </p:cNvPr>
            <p:cNvSpPr txBox="1"/>
            <p:nvPr/>
          </p:nvSpPr>
          <p:spPr>
            <a:xfrm>
              <a:off x="6673604" y="2250681"/>
              <a:ext cx="1550975" cy="73547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现阶段总结</a:t>
              </a:r>
              <a:endParaRPr lang="en-US" altLang="zh-CN" sz="3200" dirty="0">
                <a:solidFill>
                  <a:schemeClr val="tx1">
                    <a:lumMod val="85000"/>
                    <a:lumOff val="15000"/>
                  </a:schemeClr>
                </a:solidFill>
                <a:latin typeface="+mn-ea"/>
              </a:endParaRPr>
            </a:p>
          </p:txBody>
        </p:sp>
        <p:sp>
          <p:nvSpPr>
            <p:cNvPr id="139" name="文本框 138">
              <a:extLst>
                <a:ext uri="{FF2B5EF4-FFF2-40B4-BE49-F238E27FC236}">
                  <a16:creationId xmlns="" xmlns:a16="http://schemas.microsoft.com/office/drawing/2014/main" id="{A5635DD9-77C8-4B26-87C1-2FC0C910D1A0}"/>
                </a:ext>
              </a:extLst>
            </p:cNvPr>
            <p:cNvSpPr txBox="1"/>
            <p:nvPr/>
          </p:nvSpPr>
          <p:spPr>
            <a:xfrm>
              <a:off x="7075871" y="1635294"/>
              <a:ext cx="644705" cy="4385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03</a:t>
              </a:r>
              <a:endParaRPr lang="zh-CN" altLang="en-US" sz="3700" dirty="0">
                <a:solidFill>
                  <a:schemeClr val="bg1"/>
                </a:solidFill>
                <a:latin typeface="+mn-ea"/>
              </a:endParaRPr>
            </a:p>
          </p:txBody>
        </p:sp>
      </p:grpSp>
      <p:grpSp>
        <p:nvGrpSpPr>
          <p:cNvPr id="10" name="组合 27">
            <a:extLst>
              <a:ext uri="{FF2B5EF4-FFF2-40B4-BE49-F238E27FC236}">
                <a16:creationId xmlns="" xmlns:a16="http://schemas.microsoft.com/office/drawing/2014/main" id="{72B9FA77-0196-423B-8EB0-33AAF01DC17C}"/>
              </a:ext>
            </a:extLst>
          </p:cNvPr>
          <p:cNvGrpSpPr/>
          <p:nvPr/>
        </p:nvGrpSpPr>
        <p:grpSpPr>
          <a:xfrm>
            <a:off x="9396712" y="2773913"/>
            <a:ext cx="2213433" cy="2288852"/>
            <a:chOff x="6611705" y="1501240"/>
            <a:chExt cx="1612874" cy="1519313"/>
          </a:xfrm>
        </p:grpSpPr>
        <p:grpSp>
          <p:nvGrpSpPr>
            <p:cNvPr id="11" name="组合 28">
              <a:extLst>
                <a:ext uri="{FF2B5EF4-FFF2-40B4-BE49-F238E27FC236}">
                  <a16:creationId xmlns="" xmlns:a16="http://schemas.microsoft.com/office/drawing/2014/main" id="{30DB5710-ADA7-41D5-AD47-1828300A76A9}"/>
                </a:ext>
              </a:extLst>
            </p:cNvPr>
            <p:cNvGrpSpPr/>
            <p:nvPr/>
          </p:nvGrpSpPr>
          <p:grpSpPr>
            <a:xfrm>
              <a:off x="6611705" y="1501240"/>
              <a:ext cx="1612874" cy="1519313"/>
              <a:chOff x="9251353" y="652483"/>
              <a:chExt cx="2261516" cy="2130319"/>
            </a:xfrm>
          </p:grpSpPr>
          <p:sp>
            <p:nvSpPr>
              <p:cNvPr id="32" name="矩形: 圆角 31">
                <a:extLst>
                  <a:ext uri="{FF2B5EF4-FFF2-40B4-BE49-F238E27FC236}">
                    <a16:creationId xmlns="" xmlns:a16="http://schemas.microsoft.com/office/drawing/2014/main" id="{C2D04B1B-7B46-44FF-B7CB-A6392D0AA48C}"/>
                  </a:ext>
                </a:extLst>
              </p:cNvPr>
              <p:cNvSpPr/>
              <p:nvPr/>
            </p:nvSpPr>
            <p:spPr>
              <a:xfrm>
                <a:off x="9251353"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33" name="椭圆 32">
                <a:extLst>
                  <a:ext uri="{FF2B5EF4-FFF2-40B4-BE49-F238E27FC236}">
                    <a16:creationId xmlns="" xmlns:a16="http://schemas.microsoft.com/office/drawing/2014/main" id="{E1F75183-FFAF-4F2B-90DF-F3D170922728}"/>
                  </a:ext>
                </a:extLst>
              </p:cNvPr>
              <p:cNvSpPr/>
              <p:nvPr/>
            </p:nvSpPr>
            <p:spPr>
              <a:xfrm>
                <a:off x="9782163"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30" name="文本框 29">
              <a:extLst>
                <a:ext uri="{FF2B5EF4-FFF2-40B4-BE49-F238E27FC236}">
                  <a16:creationId xmlns="" xmlns:a16="http://schemas.microsoft.com/office/drawing/2014/main" id="{C305C7D2-1A42-45B5-B446-8B74F8C7D4F9}"/>
                </a:ext>
              </a:extLst>
            </p:cNvPr>
            <p:cNvSpPr txBox="1"/>
            <p:nvPr/>
          </p:nvSpPr>
          <p:spPr>
            <a:xfrm>
              <a:off x="6673604" y="2346221"/>
              <a:ext cx="1550975" cy="388167"/>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后续计划</a:t>
              </a:r>
              <a:endParaRPr lang="en-US" altLang="zh-CN" sz="3200" dirty="0">
                <a:solidFill>
                  <a:schemeClr val="tx1">
                    <a:lumMod val="85000"/>
                    <a:lumOff val="15000"/>
                  </a:schemeClr>
                </a:solidFill>
                <a:latin typeface="+mn-ea"/>
              </a:endParaRPr>
            </a:p>
          </p:txBody>
        </p:sp>
        <p:sp>
          <p:nvSpPr>
            <p:cNvPr id="31" name="文本框 30">
              <a:extLst>
                <a:ext uri="{FF2B5EF4-FFF2-40B4-BE49-F238E27FC236}">
                  <a16:creationId xmlns="" xmlns:a16="http://schemas.microsoft.com/office/drawing/2014/main" id="{1278B61A-0A65-4B79-8017-3F4FE24A1F8A}"/>
                </a:ext>
              </a:extLst>
            </p:cNvPr>
            <p:cNvSpPr txBox="1"/>
            <p:nvPr/>
          </p:nvSpPr>
          <p:spPr>
            <a:xfrm>
              <a:off x="7075871" y="1635294"/>
              <a:ext cx="644705" cy="43924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04</a:t>
              </a:r>
              <a:endParaRPr lang="zh-CN" altLang="en-US" sz="3700" dirty="0">
                <a:solidFill>
                  <a:schemeClr val="bg1"/>
                </a:solidFill>
                <a:latin typeface="+mn-ea"/>
              </a:endParaRPr>
            </a:p>
          </p:txBody>
        </p:sp>
      </p:grpSp>
    </p:spTree>
    <p:extLst>
      <p:ext uri="{BB962C8B-B14F-4D97-AF65-F5344CB8AC3E}">
        <p14:creationId xmlns="" xmlns:p14="http://schemas.microsoft.com/office/powerpoint/2010/main" val="2087303506"/>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0">
            <a:extLst>
              <a:ext uri="{FF2B5EF4-FFF2-40B4-BE49-F238E27FC236}">
                <a16:creationId xmlns="" xmlns:a16="http://schemas.microsoft.com/office/drawing/2014/main" id="{A2C55279-1683-4C04-AA3E-5C7520AE746E}"/>
              </a:ext>
            </a:extLst>
          </p:cNvPr>
          <p:cNvGrpSpPr/>
          <p:nvPr/>
        </p:nvGrpSpPr>
        <p:grpSpPr>
          <a:xfrm>
            <a:off x="6933224" y="253395"/>
            <a:ext cx="4099016" cy="1397040"/>
            <a:chOff x="4828406" y="172938"/>
            <a:chExt cx="3074262" cy="1047780"/>
          </a:xfrm>
        </p:grpSpPr>
        <p:sp>
          <p:nvSpPr>
            <p:cNvPr id="82" name="文本框 81">
              <a:extLst>
                <a:ext uri="{FF2B5EF4-FFF2-40B4-BE49-F238E27FC236}">
                  <a16:creationId xmlns="" xmlns:a16="http://schemas.microsoft.com/office/drawing/2014/main" id="{C5805CC9-6B2E-4618-A432-99CB035F92E1}"/>
                </a:ext>
              </a:extLst>
            </p:cNvPr>
            <p:cNvSpPr txBox="1"/>
            <p:nvPr/>
          </p:nvSpPr>
          <p:spPr>
            <a:xfrm>
              <a:off x="4828406" y="471328"/>
              <a:ext cx="3074262" cy="646331"/>
            </a:xfrm>
            <a:prstGeom prst="rect">
              <a:avLst/>
            </a:prstGeom>
            <a:noFill/>
          </p:spPr>
          <p:txBody>
            <a:bodyPr wrap="square" rtlCol="0">
              <a:spAutoFit/>
              <a:scene3d>
                <a:camera prst="orthographicFront"/>
                <a:lightRig rig="threePt" dir="t"/>
              </a:scene3d>
              <a:sp3d contourW="12700"/>
            </a:bodyPr>
            <a:lstStyle/>
            <a:p>
              <a:pPr algn="dist"/>
              <a:r>
                <a:rPr lang="en-US" altLang="zh-CN" sz="4800" b="1" dirty="0">
                  <a:solidFill>
                    <a:srgbClr val="DE2A25"/>
                  </a:solidFill>
                  <a:latin typeface="Century Gothic" panose="020B0502020202020204" pitchFamily="34" charset="0"/>
                </a:rPr>
                <a:t>CONTENTS</a:t>
              </a:r>
              <a:endParaRPr lang="zh-CN" altLang="en-US" sz="4800" b="1" dirty="0">
                <a:solidFill>
                  <a:srgbClr val="DE2A25"/>
                </a:solidFill>
                <a:latin typeface="Century Gothic" panose="020B0502020202020204" pitchFamily="34" charset="0"/>
              </a:endParaRPr>
            </a:p>
          </p:txBody>
        </p:sp>
        <p:sp>
          <p:nvSpPr>
            <p:cNvPr id="83" name="文本框 82">
              <a:extLst>
                <a:ext uri="{FF2B5EF4-FFF2-40B4-BE49-F238E27FC236}">
                  <a16:creationId xmlns="" xmlns:a16="http://schemas.microsoft.com/office/drawing/2014/main" id="{4CD17B41-318E-4C59-8777-64D85E45D127}"/>
                </a:ext>
              </a:extLst>
            </p:cNvPr>
            <p:cNvSpPr txBox="1"/>
            <p:nvPr/>
          </p:nvSpPr>
          <p:spPr>
            <a:xfrm>
              <a:off x="5387933" y="172938"/>
              <a:ext cx="1955208" cy="380873"/>
            </a:xfrm>
            <a:prstGeom prst="rect">
              <a:avLst/>
            </a:prstGeom>
            <a:noFill/>
          </p:spPr>
          <p:txBody>
            <a:bodyPr wrap="square" rtlCol="0">
              <a:spAutoFit/>
              <a:scene3d>
                <a:camera prst="orthographicFront"/>
                <a:lightRig rig="threePt" dir="t"/>
              </a:scene3d>
              <a:sp3d contourW="12700"/>
            </a:bodyPr>
            <a:lstStyle/>
            <a:p>
              <a:pPr algn="ctr"/>
              <a:r>
                <a:rPr lang="zh-CN" altLang="en-US" sz="2700" b="1" dirty="0">
                  <a:solidFill>
                    <a:schemeClr val="tx1">
                      <a:lumMod val="85000"/>
                      <a:lumOff val="15000"/>
                    </a:schemeClr>
                  </a:solidFill>
                  <a:latin typeface="Century Gothic" panose="020B0502020202020204" pitchFamily="34" charset="0"/>
                </a:rPr>
                <a:t>目   录</a:t>
              </a:r>
            </a:p>
          </p:txBody>
        </p:sp>
        <p:grpSp>
          <p:nvGrpSpPr>
            <p:cNvPr id="3" name="组合 83">
              <a:extLst>
                <a:ext uri="{FF2B5EF4-FFF2-40B4-BE49-F238E27FC236}">
                  <a16:creationId xmlns="" xmlns:a16="http://schemas.microsoft.com/office/drawing/2014/main" id="{9417F1F5-8B51-4C32-8887-1924885D1381}"/>
                </a:ext>
              </a:extLst>
            </p:cNvPr>
            <p:cNvGrpSpPr/>
            <p:nvPr/>
          </p:nvGrpSpPr>
          <p:grpSpPr>
            <a:xfrm>
              <a:off x="6040948" y="1138238"/>
              <a:ext cx="649185" cy="82480"/>
              <a:chOff x="672935" y="2927420"/>
              <a:chExt cx="469723" cy="59679"/>
            </a:xfrm>
          </p:grpSpPr>
          <p:sp>
            <p:nvSpPr>
              <p:cNvPr id="85" name="平行四边形 84">
                <a:extLst>
                  <a:ext uri="{FF2B5EF4-FFF2-40B4-BE49-F238E27FC236}">
                    <a16:creationId xmlns="" xmlns:a16="http://schemas.microsoft.com/office/drawing/2014/main" id="{B57714EB-2B11-40ED-A334-A26C1227CE73}"/>
                  </a:ext>
                </a:extLst>
              </p:cNvPr>
              <p:cNvSpPr/>
              <p:nvPr/>
            </p:nvSpPr>
            <p:spPr>
              <a:xfrm>
                <a:off x="672935"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a:extLst>
                  <a:ext uri="{FF2B5EF4-FFF2-40B4-BE49-F238E27FC236}">
                    <a16:creationId xmlns="" xmlns:a16="http://schemas.microsoft.com/office/drawing/2014/main" id="{C299212D-5F9B-4B0D-B629-922828DD47C1}"/>
                  </a:ext>
                </a:extLst>
              </p:cNvPr>
              <p:cNvSpPr/>
              <p:nvPr/>
            </p:nvSpPr>
            <p:spPr>
              <a:xfrm>
                <a:off x="827011"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a:extLst>
                  <a:ext uri="{FF2B5EF4-FFF2-40B4-BE49-F238E27FC236}">
                    <a16:creationId xmlns="" xmlns:a16="http://schemas.microsoft.com/office/drawing/2014/main" id="{5BF1D4C9-894D-467D-8139-F68D0D7742B2}"/>
                  </a:ext>
                </a:extLst>
              </p:cNvPr>
              <p:cNvSpPr/>
              <p:nvPr/>
            </p:nvSpPr>
            <p:spPr>
              <a:xfrm>
                <a:off x="981090"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9" name="直角三角形 88">
            <a:extLst>
              <a:ext uri="{FF2B5EF4-FFF2-40B4-BE49-F238E27FC236}">
                <a16:creationId xmlns="" xmlns:a16="http://schemas.microsoft.com/office/drawing/2014/main" id="{535F0E8A-EE51-4B8A-A6A6-7EDF7C105B62}"/>
              </a:ext>
            </a:extLst>
          </p:cNvPr>
          <p:cNvSpPr/>
          <p:nvPr/>
        </p:nvSpPr>
        <p:spPr>
          <a:xfrm flipV="1">
            <a:off x="0" y="-5347"/>
            <a:ext cx="2988952" cy="2988952"/>
          </a:xfrm>
          <a:prstGeom prst="rtTriangle">
            <a:avLst/>
          </a:prstGeom>
          <a:solidFill>
            <a:srgbClr val="3B3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4" name="组合 67">
            <a:extLst>
              <a:ext uri="{FF2B5EF4-FFF2-40B4-BE49-F238E27FC236}">
                <a16:creationId xmlns="" xmlns:a16="http://schemas.microsoft.com/office/drawing/2014/main" id="{18987520-1A63-4A64-BF7A-27EDE5646FC3}"/>
              </a:ext>
            </a:extLst>
          </p:cNvPr>
          <p:cNvGrpSpPr/>
          <p:nvPr/>
        </p:nvGrpSpPr>
        <p:grpSpPr>
          <a:xfrm>
            <a:off x="904641" y="2827796"/>
            <a:ext cx="2067315" cy="2234968"/>
            <a:chOff x="4993691" y="1501240"/>
            <a:chExt cx="1612874" cy="1519313"/>
          </a:xfrm>
        </p:grpSpPr>
        <p:grpSp>
          <p:nvGrpSpPr>
            <p:cNvPr id="5" name="组合 68">
              <a:extLst>
                <a:ext uri="{FF2B5EF4-FFF2-40B4-BE49-F238E27FC236}">
                  <a16:creationId xmlns="" xmlns:a16="http://schemas.microsoft.com/office/drawing/2014/main" id="{74D819B5-8F72-4953-9A89-48E13AB82C4A}"/>
                </a:ext>
              </a:extLst>
            </p:cNvPr>
            <p:cNvGrpSpPr/>
            <p:nvPr/>
          </p:nvGrpSpPr>
          <p:grpSpPr>
            <a:xfrm>
              <a:off x="4993691" y="1501240"/>
              <a:ext cx="1612874" cy="1519313"/>
              <a:chOff x="6982631" y="652483"/>
              <a:chExt cx="2261516" cy="2130319"/>
            </a:xfrm>
          </p:grpSpPr>
          <p:sp>
            <p:nvSpPr>
              <p:cNvPr id="72" name="矩形: 圆角 71">
                <a:extLst>
                  <a:ext uri="{FF2B5EF4-FFF2-40B4-BE49-F238E27FC236}">
                    <a16:creationId xmlns="" xmlns:a16="http://schemas.microsoft.com/office/drawing/2014/main" id="{C63B51AB-C756-47B6-BF68-CECB393EBB5A}"/>
                  </a:ext>
                </a:extLst>
              </p:cNvPr>
              <p:cNvSpPr/>
              <p:nvPr/>
            </p:nvSpPr>
            <p:spPr>
              <a:xfrm>
                <a:off x="6982631"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73" name="椭圆 72">
                <a:extLst>
                  <a:ext uri="{FF2B5EF4-FFF2-40B4-BE49-F238E27FC236}">
                    <a16:creationId xmlns="" xmlns:a16="http://schemas.microsoft.com/office/drawing/2014/main" id="{E4C8B03E-ABA9-4A02-A75C-D9D6C7250C48}"/>
                  </a:ext>
                </a:extLst>
              </p:cNvPr>
              <p:cNvSpPr/>
              <p:nvPr/>
            </p:nvSpPr>
            <p:spPr>
              <a:xfrm>
                <a:off x="7513441"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70" name="文本框 69">
              <a:extLst>
                <a:ext uri="{FF2B5EF4-FFF2-40B4-BE49-F238E27FC236}">
                  <a16:creationId xmlns="" xmlns:a16="http://schemas.microsoft.com/office/drawing/2014/main" id="{97901922-6AC1-4E26-AE95-E328E05BF2F8}"/>
                </a:ext>
              </a:extLst>
            </p:cNvPr>
            <p:cNvSpPr txBox="1"/>
            <p:nvPr/>
          </p:nvSpPr>
          <p:spPr>
            <a:xfrm>
              <a:off x="5077860" y="2332001"/>
              <a:ext cx="1489075" cy="39752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课题背景</a:t>
              </a:r>
            </a:p>
          </p:txBody>
        </p:sp>
        <p:sp>
          <p:nvSpPr>
            <p:cNvPr id="71" name="文本框 70">
              <a:extLst>
                <a:ext uri="{FF2B5EF4-FFF2-40B4-BE49-F238E27FC236}">
                  <a16:creationId xmlns="" xmlns:a16="http://schemas.microsoft.com/office/drawing/2014/main" id="{2A951E9E-E023-4D69-8918-96B2A0207DFF}"/>
                </a:ext>
              </a:extLst>
            </p:cNvPr>
            <p:cNvSpPr txBox="1"/>
            <p:nvPr/>
          </p:nvSpPr>
          <p:spPr>
            <a:xfrm>
              <a:off x="5457865" y="1635294"/>
              <a:ext cx="644705" cy="4498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01</a:t>
              </a:r>
              <a:endParaRPr lang="zh-CN" altLang="en-US" sz="3700" dirty="0">
                <a:solidFill>
                  <a:schemeClr val="bg1"/>
                </a:solidFill>
                <a:latin typeface="+mn-ea"/>
              </a:endParaRPr>
            </a:p>
          </p:txBody>
        </p:sp>
      </p:grpSp>
      <p:grpSp>
        <p:nvGrpSpPr>
          <p:cNvPr id="6" name="组合 129">
            <a:extLst>
              <a:ext uri="{FF2B5EF4-FFF2-40B4-BE49-F238E27FC236}">
                <a16:creationId xmlns="" xmlns:a16="http://schemas.microsoft.com/office/drawing/2014/main" id="{E087C09A-F63D-4CFA-AB73-F57817E86D97}"/>
              </a:ext>
            </a:extLst>
          </p:cNvPr>
          <p:cNvGrpSpPr/>
          <p:nvPr/>
        </p:nvGrpSpPr>
        <p:grpSpPr>
          <a:xfrm>
            <a:off x="3772092" y="2811621"/>
            <a:ext cx="2067315" cy="2234967"/>
            <a:chOff x="4993691" y="1501240"/>
            <a:chExt cx="1612874" cy="1519313"/>
          </a:xfrm>
        </p:grpSpPr>
        <p:grpSp>
          <p:nvGrpSpPr>
            <p:cNvPr id="7" name="组合 130">
              <a:extLst>
                <a:ext uri="{FF2B5EF4-FFF2-40B4-BE49-F238E27FC236}">
                  <a16:creationId xmlns="" xmlns:a16="http://schemas.microsoft.com/office/drawing/2014/main" id="{026EF0EF-DF02-4F87-BBAB-A9E792FE59A7}"/>
                </a:ext>
              </a:extLst>
            </p:cNvPr>
            <p:cNvGrpSpPr/>
            <p:nvPr/>
          </p:nvGrpSpPr>
          <p:grpSpPr>
            <a:xfrm>
              <a:off x="4993691" y="1501240"/>
              <a:ext cx="1612874" cy="1519313"/>
              <a:chOff x="6982631" y="652483"/>
              <a:chExt cx="2261516" cy="2130319"/>
            </a:xfrm>
          </p:grpSpPr>
          <p:sp>
            <p:nvSpPr>
              <p:cNvPr id="134" name="矩形: 圆角 133">
                <a:extLst>
                  <a:ext uri="{FF2B5EF4-FFF2-40B4-BE49-F238E27FC236}">
                    <a16:creationId xmlns="" xmlns:a16="http://schemas.microsoft.com/office/drawing/2014/main" id="{B32AEEE5-47DD-4B0D-B654-9008ED091867}"/>
                  </a:ext>
                </a:extLst>
              </p:cNvPr>
              <p:cNvSpPr/>
              <p:nvPr/>
            </p:nvSpPr>
            <p:spPr>
              <a:xfrm>
                <a:off x="6982631"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135" name="椭圆 134">
                <a:extLst>
                  <a:ext uri="{FF2B5EF4-FFF2-40B4-BE49-F238E27FC236}">
                    <a16:creationId xmlns="" xmlns:a16="http://schemas.microsoft.com/office/drawing/2014/main" id="{9D987984-CDB3-49C5-8A47-9D0DB00F0EF3}"/>
                  </a:ext>
                </a:extLst>
              </p:cNvPr>
              <p:cNvSpPr/>
              <p:nvPr/>
            </p:nvSpPr>
            <p:spPr>
              <a:xfrm>
                <a:off x="7513441"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132" name="文本框 131">
              <a:extLst>
                <a:ext uri="{FF2B5EF4-FFF2-40B4-BE49-F238E27FC236}">
                  <a16:creationId xmlns="" xmlns:a16="http://schemas.microsoft.com/office/drawing/2014/main" id="{3972DFA9-7DC7-467B-AAA6-EDD9C9636C67}"/>
                </a:ext>
              </a:extLst>
            </p:cNvPr>
            <p:cNvSpPr txBox="1"/>
            <p:nvPr/>
          </p:nvSpPr>
          <p:spPr>
            <a:xfrm>
              <a:off x="5077860" y="2346971"/>
              <a:ext cx="1489075" cy="39752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工作进展</a:t>
              </a:r>
            </a:p>
          </p:txBody>
        </p:sp>
        <p:sp>
          <p:nvSpPr>
            <p:cNvPr id="133" name="文本框 132">
              <a:extLst>
                <a:ext uri="{FF2B5EF4-FFF2-40B4-BE49-F238E27FC236}">
                  <a16:creationId xmlns="" xmlns:a16="http://schemas.microsoft.com/office/drawing/2014/main" id="{BF701E42-DCE6-4912-9131-04741E9DD258}"/>
                </a:ext>
              </a:extLst>
            </p:cNvPr>
            <p:cNvSpPr txBox="1"/>
            <p:nvPr/>
          </p:nvSpPr>
          <p:spPr>
            <a:xfrm>
              <a:off x="5457865" y="1635294"/>
              <a:ext cx="644705" cy="4498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02</a:t>
              </a:r>
              <a:endParaRPr lang="zh-CN" altLang="en-US" sz="3700" dirty="0">
                <a:solidFill>
                  <a:schemeClr val="bg1"/>
                </a:solidFill>
                <a:latin typeface="+mn-ea"/>
              </a:endParaRPr>
            </a:p>
          </p:txBody>
        </p:sp>
      </p:grpSp>
      <p:grpSp>
        <p:nvGrpSpPr>
          <p:cNvPr id="8" name="组合 135">
            <a:extLst>
              <a:ext uri="{FF2B5EF4-FFF2-40B4-BE49-F238E27FC236}">
                <a16:creationId xmlns="" xmlns:a16="http://schemas.microsoft.com/office/drawing/2014/main" id="{645524DB-0003-4B08-84C9-4F4912FD8514}"/>
              </a:ext>
            </a:extLst>
          </p:cNvPr>
          <p:cNvGrpSpPr/>
          <p:nvPr/>
        </p:nvGrpSpPr>
        <p:grpSpPr>
          <a:xfrm>
            <a:off x="6579208" y="2773913"/>
            <a:ext cx="2213433" cy="2288852"/>
            <a:chOff x="6611705" y="1501240"/>
            <a:chExt cx="1612874" cy="1519313"/>
          </a:xfrm>
        </p:grpSpPr>
        <p:grpSp>
          <p:nvGrpSpPr>
            <p:cNvPr id="9" name="组合 136">
              <a:extLst>
                <a:ext uri="{FF2B5EF4-FFF2-40B4-BE49-F238E27FC236}">
                  <a16:creationId xmlns="" xmlns:a16="http://schemas.microsoft.com/office/drawing/2014/main" id="{C57F51B8-CDBB-4783-AEE1-EC52BBC8A11A}"/>
                </a:ext>
              </a:extLst>
            </p:cNvPr>
            <p:cNvGrpSpPr/>
            <p:nvPr/>
          </p:nvGrpSpPr>
          <p:grpSpPr>
            <a:xfrm>
              <a:off x="6611705" y="1501240"/>
              <a:ext cx="1612874" cy="1519313"/>
              <a:chOff x="9251353" y="652483"/>
              <a:chExt cx="2261516" cy="2130319"/>
            </a:xfrm>
          </p:grpSpPr>
          <p:sp>
            <p:nvSpPr>
              <p:cNvPr id="140" name="矩形: 圆角 139">
                <a:extLst>
                  <a:ext uri="{FF2B5EF4-FFF2-40B4-BE49-F238E27FC236}">
                    <a16:creationId xmlns="" xmlns:a16="http://schemas.microsoft.com/office/drawing/2014/main" id="{2B1E23CF-5A68-4744-95E3-886E8845E873}"/>
                  </a:ext>
                </a:extLst>
              </p:cNvPr>
              <p:cNvSpPr/>
              <p:nvPr/>
            </p:nvSpPr>
            <p:spPr>
              <a:xfrm>
                <a:off x="9251353"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141" name="椭圆 140">
                <a:extLst>
                  <a:ext uri="{FF2B5EF4-FFF2-40B4-BE49-F238E27FC236}">
                    <a16:creationId xmlns="" xmlns:a16="http://schemas.microsoft.com/office/drawing/2014/main" id="{C6775A24-FEEA-47EC-B142-C7F10B661EF8}"/>
                  </a:ext>
                </a:extLst>
              </p:cNvPr>
              <p:cNvSpPr/>
              <p:nvPr/>
            </p:nvSpPr>
            <p:spPr>
              <a:xfrm>
                <a:off x="9782163"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138" name="文本框 137">
              <a:extLst>
                <a:ext uri="{FF2B5EF4-FFF2-40B4-BE49-F238E27FC236}">
                  <a16:creationId xmlns="" xmlns:a16="http://schemas.microsoft.com/office/drawing/2014/main" id="{3DD90E9F-89A9-4B2C-B7A9-6DA29ADE3DAA}"/>
                </a:ext>
              </a:extLst>
            </p:cNvPr>
            <p:cNvSpPr txBox="1"/>
            <p:nvPr/>
          </p:nvSpPr>
          <p:spPr>
            <a:xfrm>
              <a:off x="6673604" y="2250681"/>
              <a:ext cx="1550975" cy="73547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现阶段总结</a:t>
              </a:r>
              <a:endParaRPr lang="en-US" altLang="zh-CN" sz="3200" dirty="0">
                <a:solidFill>
                  <a:schemeClr val="tx1">
                    <a:lumMod val="85000"/>
                    <a:lumOff val="15000"/>
                  </a:schemeClr>
                </a:solidFill>
                <a:latin typeface="+mn-ea"/>
              </a:endParaRPr>
            </a:p>
          </p:txBody>
        </p:sp>
        <p:sp>
          <p:nvSpPr>
            <p:cNvPr id="139" name="文本框 138">
              <a:extLst>
                <a:ext uri="{FF2B5EF4-FFF2-40B4-BE49-F238E27FC236}">
                  <a16:creationId xmlns="" xmlns:a16="http://schemas.microsoft.com/office/drawing/2014/main" id="{A5635DD9-77C8-4B26-87C1-2FC0C910D1A0}"/>
                </a:ext>
              </a:extLst>
            </p:cNvPr>
            <p:cNvSpPr txBox="1"/>
            <p:nvPr/>
          </p:nvSpPr>
          <p:spPr>
            <a:xfrm>
              <a:off x="7075871" y="1635294"/>
              <a:ext cx="644705" cy="4385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03</a:t>
              </a:r>
              <a:endParaRPr lang="zh-CN" altLang="en-US" sz="3700" dirty="0">
                <a:solidFill>
                  <a:schemeClr val="bg1"/>
                </a:solidFill>
                <a:latin typeface="+mn-ea"/>
              </a:endParaRPr>
            </a:p>
          </p:txBody>
        </p:sp>
      </p:grpSp>
      <p:grpSp>
        <p:nvGrpSpPr>
          <p:cNvPr id="10" name="组合 27">
            <a:extLst>
              <a:ext uri="{FF2B5EF4-FFF2-40B4-BE49-F238E27FC236}">
                <a16:creationId xmlns="" xmlns:a16="http://schemas.microsoft.com/office/drawing/2014/main" id="{72B9FA77-0196-423B-8EB0-33AAF01DC17C}"/>
              </a:ext>
            </a:extLst>
          </p:cNvPr>
          <p:cNvGrpSpPr/>
          <p:nvPr/>
        </p:nvGrpSpPr>
        <p:grpSpPr>
          <a:xfrm>
            <a:off x="9396712" y="2773913"/>
            <a:ext cx="2213433" cy="2288852"/>
            <a:chOff x="6611705" y="1501240"/>
            <a:chExt cx="1612874" cy="1519313"/>
          </a:xfrm>
        </p:grpSpPr>
        <p:grpSp>
          <p:nvGrpSpPr>
            <p:cNvPr id="11" name="组合 28">
              <a:extLst>
                <a:ext uri="{FF2B5EF4-FFF2-40B4-BE49-F238E27FC236}">
                  <a16:creationId xmlns="" xmlns:a16="http://schemas.microsoft.com/office/drawing/2014/main" id="{30DB5710-ADA7-41D5-AD47-1828300A76A9}"/>
                </a:ext>
              </a:extLst>
            </p:cNvPr>
            <p:cNvGrpSpPr/>
            <p:nvPr/>
          </p:nvGrpSpPr>
          <p:grpSpPr>
            <a:xfrm>
              <a:off x="6611705" y="1501240"/>
              <a:ext cx="1612874" cy="1519313"/>
              <a:chOff x="9251353" y="652483"/>
              <a:chExt cx="2261516" cy="2130319"/>
            </a:xfrm>
          </p:grpSpPr>
          <p:sp>
            <p:nvSpPr>
              <p:cNvPr id="32" name="矩形: 圆角 31">
                <a:extLst>
                  <a:ext uri="{FF2B5EF4-FFF2-40B4-BE49-F238E27FC236}">
                    <a16:creationId xmlns="" xmlns:a16="http://schemas.microsoft.com/office/drawing/2014/main" id="{C2D04B1B-7B46-44FF-B7CB-A6392D0AA48C}"/>
                  </a:ext>
                </a:extLst>
              </p:cNvPr>
              <p:cNvSpPr/>
              <p:nvPr/>
            </p:nvSpPr>
            <p:spPr>
              <a:xfrm>
                <a:off x="9251353" y="1455672"/>
                <a:ext cx="2261516" cy="1327130"/>
              </a:xfrm>
              <a:prstGeom prst="roundRect">
                <a:avLst>
                  <a:gd name="adj" fmla="val 131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33" name="椭圆 32">
                <a:extLst>
                  <a:ext uri="{FF2B5EF4-FFF2-40B4-BE49-F238E27FC236}">
                    <a16:creationId xmlns="" xmlns:a16="http://schemas.microsoft.com/office/drawing/2014/main" id="{E1F75183-FFAF-4F2B-90DF-F3D170922728}"/>
                  </a:ext>
                </a:extLst>
              </p:cNvPr>
              <p:cNvSpPr/>
              <p:nvPr/>
            </p:nvSpPr>
            <p:spPr>
              <a:xfrm>
                <a:off x="9782163" y="652483"/>
                <a:ext cx="1140867" cy="1028809"/>
              </a:xfrm>
              <a:prstGeom prst="ellipse">
                <a:avLst/>
              </a:prstGeom>
              <a:solidFill>
                <a:schemeClr val="accent1"/>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30" name="文本框 29">
              <a:extLst>
                <a:ext uri="{FF2B5EF4-FFF2-40B4-BE49-F238E27FC236}">
                  <a16:creationId xmlns="" xmlns:a16="http://schemas.microsoft.com/office/drawing/2014/main" id="{C305C7D2-1A42-45B5-B446-8B74F8C7D4F9}"/>
                </a:ext>
              </a:extLst>
            </p:cNvPr>
            <p:cNvSpPr txBox="1"/>
            <p:nvPr/>
          </p:nvSpPr>
          <p:spPr>
            <a:xfrm>
              <a:off x="6673604" y="2346221"/>
              <a:ext cx="1550975" cy="388167"/>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bg1"/>
                  </a:solidFill>
                  <a:latin typeface="+mn-ea"/>
                </a:rPr>
                <a:t>后续计划</a:t>
              </a:r>
              <a:endParaRPr lang="en-US" altLang="zh-CN" sz="3200" dirty="0">
                <a:solidFill>
                  <a:schemeClr val="bg1"/>
                </a:solidFill>
                <a:latin typeface="+mn-ea"/>
              </a:endParaRPr>
            </a:p>
          </p:txBody>
        </p:sp>
        <p:sp>
          <p:nvSpPr>
            <p:cNvPr id="31" name="文本框 30">
              <a:extLst>
                <a:ext uri="{FF2B5EF4-FFF2-40B4-BE49-F238E27FC236}">
                  <a16:creationId xmlns="" xmlns:a16="http://schemas.microsoft.com/office/drawing/2014/main" id="{1278B61A-0A65-4B79-8017-3F4FE24A1F8A}"/>
                </a:ext>
              </a:extLst>
            </p:cNvPr>
            <p:cNvSpPr txBox="1"/>
            <p:nvPr/>
          </p:nvSpPr>
          <p:spPr>
            <a:xfrm>
              <a:off x="7075871" y="1635294"/>
              <a:ext cx="644705" cy="43924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04</a:t>
              </a:r>
              <a:endParaRPr lang="zh-CN" altLang="en-US" sz="3700" dirty="0">
                <a:solidFill>
                  <a:schemeClr val="bg1"/>
                </a:solidFill>
                <a:latin typeface="+mn-ea"/>
              </a:endParaRPr>
            </a:p>
          </p:txBody>
        </p:sp>
      </p:grpSp>
    </p:spTree>
    <p:extLst>
      <p:ext uri="{BB962C8B-B14F-4D97-AF65-F5344CB8AC3E}">
        <p14:creationId xmlns="" xmlns:p14="http://schemas.microsoft.com/office/powerpoint/2010/main" val="1359798053"/>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3969991" cy="615553"/>
          </a:xfrm>
          <a:prstGeom prst="rect">
            <a:avLst/>
          </a:prstGeom>
          <a:noFill/>
        </p:spPr>
        <p:txBody>
          <a:bodyPr wrap="square" lIns="121917" tIns="60958" rIns="121917" bIns="60958" rtlCol="0">
            <a:spAutoFit/>
          </a:bodyPr>
          <a:lstStyle/>
          <a:p>
            <a:r>
              <a:rPr lang="en-US" altLang="zh-CN" sz="3200" b="1" dirty="0">
                <a:cs typeface="+mn-ea"/>
                <a:sym typeface="+mn-lt"/>
              </a:rPr>
              <a:t>4 </a:t>
            </a:r>
            <a:r>
              <a:rPr lang="zh-CN" altLang="en-US" sz="3200" b="1" dirty="0"/>
              <a:t>后续计划</a:t>
            </a:r>
            <a:endParaRPr lang="zh-CN" altLang="en-US" sz="3200" b="1" dirty="0">
              <a:cs typeface="+mn-ea"/>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7" name="TextBox 37">
            <a:extLst>
              <a:ext uri="{FF2B5EF4-FFF2-40B4-BE49-F238E27FC236}">
                <a16:creationId xmlns="" xmlns:a16="http://schemas.microsoft.com/office/drawing/2014/main" id="{85819649-BC46-4301-9FFD-7FAD246BDE32}"/>
              </a:ext>
            </a:extLst>
          </p:cNvPr>
          <p:cNvSpPr txBox="1"/>
          <p:nvPr/>
        </p:nvSpPr>
        <p:spPr>
          <a:xfrm>
            <a:off x="581397" y="1307351"/>
            <a:ext cx="10920321" cy="1232659"/>
          </a:xfrm>
          <a:prstGeom prst="rect">
            <a:avLst/>
          </a:prstGeom>
          <a:noFill/>
        </p:spPr>
        <p:txBody>
          <a:bodyPr wrap="square" lIns="91454" tIns="45727" rIns="91454" bIns="45727" rtlCol="0">
            <a:spAutoFit/>
          </a:bodyPr>
          <a:lstStyle/>
          <a:p>
            <a:pPr>
              <a:lnSpc>
                <a:spcPct val="130000"/>
              </a:lnSpc>
              <a:spcBef>
                <a:spcPct val="0"/>
              </a:spcBef>
            </a:pPr>
            <a:r>
              <a:rPr lang="zh-CN" altLang="en-US" sz="1900" b="1" dirty="0">
                <a:latin typeface="+mn-ea"/>
                <a:sym typeface="微软雅黑" pitchFamily="34" charset="-122"/>
              </a:rPr>
              <a:t>理论研究方面：</a:t>
            </a:r>
            <a:endParaRPr lang="en-US" altLang="zh-CN" sz="1900" b="1" dirty="0">
              <a:latin typeface="+mn-ea"/>
              <a:sym typeface="微软雅黑" pitchFamily="34" charset="-122"/>
            </a:endParaRPr>
          </a:p>
          <a:p>
            <a:pPr marL="380990" indent="-380990">
              <a:lnSpc>
                <a:spcPct val="130000"/>
              </a:lnSpc>
              <a:spcBef>
                <a:spcPct val="0"/>
              </a:spcBef>
              <a:buClr>
                <a:schemeClr val="accent1"/>
              </a:buClr>
              <a:buFont typeface="Wingdings" panose="05000000000000000000" pitchFamily="2" charset="2"/>
              <a:buChar char="p"/>
            </a:pPr>
            <a:r>
              <a:rPr lang="zh-CN" altLang="en-US" sz="1900" b="1" dirty="0">
                <a:sym typeface="+mn-lt"/>
              </a:rPr>
              <a:t>进一步优化</a:t>
            </a:r>
            <a:r>
              <a:rPr lang="en-US" altLang="zh-CN" sz="1900" b="1" dirty="0" err="1">
                <a:sym typeface="+mn-lt"/>
              </a:rPr>
              <a:t>SfM</a:t>
            </a:r>
            <a:r>
              <a:rPr lang="zh-CN" altLang="en-US" sz="1900" b="1" dirty="0">
                <a:sym typeface="+mn-lt"/>
              </a:rPr>
              <a:t>稀疏重建和泊松曲面重建的效果。</a:t>
            </a:r>
            <a:endParaRPr lang="en-US" altLang="zh-CN" sz="1900" b="1" dirty="0">
              <a:latin typeface="+mn-ea"/>
              <a:sym typeface="微软雅黑" pitchFamily="34" charset="-122"/>
            </a:endParaRPr>
          </a:p>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结合</a:t>
            </a:r>
            <a:r>
              <a:rPr lang="en-US" altLang="zh-CN" sz="1900" b="1" dirty="0">
                <a:latin typeface="+mn-ea"/>
                <a:sym typeface="微软雅黑" pitchFamily="34" charset="-122"/>
              </a:rPr>
              <a:t>PU-GCN</a:t>
            </a:r>
            <a:r>
              <a:rPr lang="zh-CN" altLang="en-US" sz="1900" b="1" dirty="0">
                <a:latin typeface="+mn-ea"/>
                <a:sym typeface="微软雅黑" pitchFamily="34" charset="-122"/>
              </a:rPr>
              <a:t>网络进一步提高三维重建得到的</a:t>
            </a:r>
            <a:r>
              <a:rPr lang="en-US" altLang="zh-CN" sz="1900" b="1" dirty="0">
                <a:latin typeface="+mn-ea"/>
                <a:sym typeface="微软雅黑" pitchFamily="34" charset="-122"/>
              </a:rPr>
              <a:t>AUV</a:t>
            </a:r>
            <a:r>
              <a:rPr lang="zh-CN" altLang="en-US" sz="1900" b="1" dirty="0">
                <a:latin typeface="+mn-ea"/>
                <a:sym typeface="微软雅黑" pitchFamily="34" charset="-122"/>
              </a:rPr>
              <a:t>的模型的完整度，并进行纹理映射。</a:t>
            </a:r>
            <a:endParaRPr lang="en-US" altLang="zh-CN" sz="1900" b="1" dirty="0">
              <a:latin typeface="+mn-ea"/>
              <a:sym typeface="微软雅黑" pitchFamily="34" charset="-122"/>
            </a:endParaRPr>
          </a:p>
        </p:txBody>
      </p:sp>
      <p:sp>
        <p:nvSpPr>
          <p:cNvPr id="8" name="TextBox 37">
            <a:extLst>
              <a:ext uri="{FF2B5EF4-FFF2-40B4-BE49-F238E27FC236}">
                <a16:creationId xmlns="" xmlns:a16="http://schemas.microsoft.com/office/drawing/2014/main" id="{631001D0-35DB-4BCC-B346-AA88576EBD99}"/>
              </a:ext>
            </a:extLst>
          </p:cNvPr>
          <p:cNvSpPr txBox="1"/>
          <p:nvPr/>
        </p:nvSpPr>
        <p:spPr>
          <a:xfrm>
            <a:off x="570509" y="2507650"/>
            <a:ext cx="9362385" cy="1232659"/>
          </a:xfrm>
          <a:prstGeom prst="rect">
            <a:avLst/>
          </a:prstGeom>
          <a:noFill/>
        </p:spPr>
        <p:txBody>
          <a:bodyPr wrap="square" lIns="91454" tIns="45727" rIns="91454" bIns="45727" rtlCol="0">
            <a:spAutoFit/>
          </a:bodyPr>
          <a:lstStyle/>
          <a:p>
            <a:pPr>
              <a:lnSpc>
                <a:spcPct val="130000"/>
              </a:lnSpc>
              <a:spcBef>
                <a:spcPct val="0"/>
              </a:spcBef>
            </a:pPr>
            <a:r>
              <a:rPr lang="zh-CN" altLang="en-US" sz="1900" b="1" dirty="0">
                <a:latin typeface="+mn-ea"/>
                <a:sym typeface="微软雅黑" pitchFamily="34" charset="-122"/>
              </a:rPr>
              <a:t>工程方面：</a:t>
            </a:r>
            <a:endParaRPr lang="en-US" altLang="zh-CN" sz="1900" b="1" dirty="0">
              <a:latin typeface="+mn-ea"/>
              <a:sym typeface="微软雅黑" pitchFamily="34" charset="-122"/>
            </a:endParaRPr>
          </a:p>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在</a:t>
            </a:r>
            <a:r>
              <a:rPr lang="en-US" altLang="zh-CN" sz="1900" b="1" dirty="0">
                <a:latin typeface="+mn-ea"/>
                <a:sym typeface="微软雅黑" pitchFamily="34" charset="-122"/>
              </a:rPr>
              <a:t>HoloLens</a:t>
            </a:r>
            <a:r>
              <a:rPr lang="zh-CN" altLang="en-US" sz="1900" b="1" dirty="0">
                <a:latin typeface="+mn-ea"/>
                <a:sym typeface="微软雅黑" pitchFamily="34" charset="-122"/>
              </a:rPr>
              <a:t>开发中添加语音识别的交互。</a:t>
            </a:r>
            <a:endParaRPr lang="en-US" altLang="zh-CN" sz="1900" b="1" dirty="0">
              <a:latin typeface="+mn-ea"/>
              <a:sym typeface="微软雅黑" pitchFamily="34" charset="-122"/>
            </a:endParaRPr>
          </a:p>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完善水下机器人虚拟现实仿真平台。</a:t>
            </a:r>
            <a:endParaRPr lang="en-US" altLang="zh-CN" sz="1900" b="1" dirty="0">
              <a:latin typeface="+mn-ea"/>
              <a:sym typeface="微软雅黑" pitchFamily="34" charset="-122"/>
            </a:endParaRPr>
          </a:p>
        </p:txBody>
      </p:sp>
      <p:sp>
        <p:nvSpPr>
          <p:cNvPr id="9" name="TextBox 37">
            <a:extLst>
              <a:ext uri="{FF2B5EF4-FFF2-40B4-BE49-F238E27FC236}">
                <a16:creationId xmlns="" xmlns:a16="http://schemas.microsoft.com/office/drawing/2014/main" id="{1D06699D-D037-4B30-9560-F3C2668718C3}"/>
              </a:ext>
            </a:extLst>
          </p:cNvPr>
          <p:cNvSpPr txBox="1"/>
          <p:nvPr/>
        </p:nvSpPr>
        <p:spPr>
          <a:xfrm>
            <a:off x="571780" y="799470"/>
            <a:ext cx="5514603" cy="512462"/>
          </a:xfrm>
          <a:prstGeom prst="rect">
            <a:avLst/>
          </a:prstGeom>
          <a:noFill/>
        </p:spPr>
        <p:txBody>
          <a:bodyPr wrap="square" lIns="91454" tIns="45727" rIns="91454" bIns="45727" rtlCol="0">
            <a:spAutoFit/>
          </a:bodyPr>
          <a:lstStyle/>
          <a:p>
            <a:pPr>
              <a:lnSpc>
                <a:spcPct val="130000"/>
              </a:lnSpc>
              <a:spcBef>
                <a:spcPct val="0"/>
              </a:spcBef>
              <a:buClr>
                <a:schemeClr val="accent1"/>
              </a:buClr>
            </a:pPr>
            <a:r>
              <a:rPr lang="en-US" altLang="zh-CN" sz="2100" b="1" dirty="0">
                <a:latin typeface="+mn-ea"/>
                <a:sym typeface="微软雅黑" pitchFamily="34" charset="-122"/>
              </a:rPr>
              <a:t>4.1 </a:t>
            </a:r>
            <a:r>
              <a:rPr lang="zh-CN" altLang="en-US" sz="2100" b="1" dirty="0">
                <a:latin typeface="+mn-ea"/>
                <a:sym typeface="微软雅黑" pitchFamily="34" charset="-122"/>
              </a:rPr>
              <a:t>后续研究内容</a:t>
            </a:r>
            <a:endParaRPr lang="en-US" altLang="zh-CN" sz="2100" b="1" dirty="0">
              <a:latin typeface="+mn-ea"/>
              <a:sym typeface="微软雅黑" pitchFamily="34" charset="-122"/>
            </a:endParaRPr>
          </a:p>
        </p:txBody>
      </p:sp>
      <p:sp>
        <p:nvSpPr>
          <p:cNvPr id="10" name="TextBox 37">
            <a:extLst>
              <a:ext uri="{FF2B5EF4-FFF2-40B4-BE49-F238E27FC236}">
                <a16:creationId xmlns="" xmlns:a16="http://schemas.microsoft.com/office/drawing/2014/main" id="{4B0CDC91-389B-400F-A375-E778F235D1B8}"/>
              </a:ext>
            </a:extLst>
          </p:cNvPr>
          <p:cNvSpPr txBox="1"/>
          <p:nvPr/>
        </p:nvSpPr>
        <p:spPr>
          <a:xfrm>
            <a:off x="570508" y="3736327"/>
            <a:ext cx="5514603" cy="512462"/>
          </a:xfrm>
          <a:prstGeom prst="rect">
            <a:avLst/>
          </a:prstGeom>
          <a:noFill/>
        </p:spPr>
        <p:txBody>
          <a:bodyPr wrap="square" lIns="91454" tIns="45727" rIns="91454" bIns="45727" rtlCol="0">
            <a:spAutoFit/>
          </a:bodyPr>
          <a:lstStyle/>
          <a:p>
            <a:pPr>
              <a:lnSpc>
                <a:spcPct val="130000"/>
              </a:lnSpc>
              <a:spcBef>
                <a:spcPct val="0"/>
              </a:spcBef>
              <a:buClr>
                <a:schemeClr val="accent1"/>
              </a:buClr>
            </a:pPr>
            <a:r>
              <a:rPr lang="en-US" altLang="zh-CN" sz="2100" b="1" dirty="0">
                <a:latin typeface="+mn-ea"/>
                <a:sym typeface="微软雅黑" pitchFamily="34" charset="-122"/>
              </a:rPr>
              <a:t>4.2 </a:t>
            </a:r>
            <a:r>
              <a:rPr lang="zh-CN" altLang="en-US" sz="2100" b="1" dirty="0">
                <a:latin typeface="+mn-ea"/>
                <a:sym typeface="微软雅黑" pitchFamily="34" charset="-122"/>
              </a:rPr>
              <a:t>后续研究计划</a:t>
            </a:r>
            <a:endParaRPr lang="en-US" altLang="zh-CN" sz="2100" b="1" dirty="0">
              <a:latin typeface="+mn-ea"/>
              <a:sym typeface="微软雅黑" pitchFamily="34" charset="-122"/>
            </a:endParaRPr>
          </a:p>
        </p:txBody>
      </p:sp>
      <p:sp>
        <p:nvSpPr>
          <p:cNvPr id="11" name="TextBox 37">
            <a:extLst>
              <a:ext uri="{FF2B5EF4-FFF2-40B4-BE49-F238E27FC236}">
                <a16:creationId xmlns="" xmlns:a16="http://schemas.microsoft.com/office/drawing/2014/main" id="{3B55E5FC-8989-4E7C-8ADB-AD0B0BF736DA}"/>
              </a:ext>
            </a:extLst>
          </p:cNvPr>
          <p:cNvSpPr txBox="1"/>
          <p:nvPr/>
        </p:nvSpPr>
        <p:spPr>
          <a:xfrm>
            <a:off x="570508" y="4248757"/>
            <a:ext cx="9362385" cy="852555"/>
          </a:xfrm>
          <a:prstGeom prst="rect">
            <a:avLst/>
          </a:prstGeom>
          <a:noFill/>
        </p:spPr>
        <p:txBody>
          <a:bodyPr wrap="square" lIns="91454" tIns="45727" rIns="91454" bIns="45727" rtlCol="0">
            <a:spAutoFit/>
          </a:bodyPr>
          <a:lstStyle/>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完成后续研究内容 </a:t>
            </a:r>
            <a:r>
              <a:rPr lang="en-US" altLang="zh-CN" sz="1900" b="1" dirty="0">
                <a:latin typeface="+mn-ea"/>
                <a:sym typeface="微软雅黑" pitchFamily="34" charset="-122"/>
              </a:rPr>
              <a:t>2022.1-2022.2</a:t>
            </a:r>
          </a:p>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完成论文的撰写 </a:t>
            </a:r>
            <a:r>
              <a:rPr lang="en-US" altLang="zh-CN" sz="1900" b="1" dirty="0">
                <a:latin typeface="+mn-ea"/>
                <a:sym typeface="微软雅黑" pitchFamily="34" charset="-122"/>
              </a:rPr>
              <a:t>2022.3-2022.4</a:t>
            </a:r>
          </a:p>
        </p:txBody>
      </p:sp>
      <p:sp>
        <p:nvSpPr>
          <p:cNvPr id="12" name="TextBox 37">
            <a:extLst>
              <a:ext uri="{FF2B5EF4-FFF2-40B4-BE49-F238E27FC236}">
                <a16:creationId xmlns="" xmlns:a16="http://schemas.microsoft.com/office/drawing/2014/main" id="{FD7A5998-E533-4D42-8A4E-3CF975FA911C}"/>
              </a:ext>
            </a:extLst>
          </p:cNvPr>
          <p:cNvSpPr txBox="1"/>
          <p:nvPr/>
        </p:nvSpPr>
        <p:spPr>
          <a:xfrm>
            <a:off x="581397" y="5103999"/>
            <a:ext cx="5514603" cy="512462"/>
          </a:xfrm>
          <a:prstGeom prst="rect">
            <a:avLst/>
          </a:prstGeom>
          <a:noFill/>
        </p:spPr>
        <p:txBody>
          <a:bodyPr wrap="square" lIns="91454" tIns="45727" rIns="91454" bIns="45727" rtlCol="0">
            <a:spAutoFit/>
          </a:bodyPr>
          <a:lstStyle/>
          <a:p>
            <a:pPr>
              <a:lnSpc>
                <a:spcPct val="130000"/>
              </a:lnSpc>
              <a:spcBef>
                <a:spcPct val="0"/>
              </a:spcBef>
              <a:buClr>
                <a:schemeClr val="accent1"/>
              </a:buClr>
            </a:pPr>
            <a:r>
              <a:rPr lang="en-US" altLang="zh-CN" sz="2100" b="1" dirty="0">
                <a:latin typeface="+mn-ea"/>
                <a:sym typeface="微软雅黑" pitchFamily="34" charset="-122"/>
              </a:rPr>
              <a:t>4.3 </a:t>
            </a:r>
            <a:r>
              <a:rPr lang="zh-CN" altLang="en-US" sz="2100" b="1" dirty="0">
                <a:latin typeface="+mn-ea"/>
                <a:sym typeface="微软雅黑" pitchFamily="34" charset="-122"/>
              </a:rPr>
              <a:t>后续成果计划</a:t>
            </a:r>
            <a:endParaRPr lang="en-US" altLang="zh-CN" sz="2100" b="1" dirty="0">
              <a:latin typeface="+mn-ea"/>
              <a:sym typeface="微软雅黑" pitchFamily="34" charset="-122"/>
            </a:endParaRPr>
          </a:p>
        </p:txBody>
      </p:sp>
      <p:sp>
        <p:nvSpPr>
          <p:cNvPr id="13" name="TextBox 37">
            <a:extLst>
              <a:ext uri="{FF2B5EF4-FFF2-40B4-BE49-F238E27FC236}">
                <a16:creationId xmlns="" xmlns:a16="http://schemas.microsoft.com/office/drawing/2014/main" id="{E73DFCB1-FCC5-48FD-8361-CFEBE793EA72}"/>
              </a:ext>
            </a:extLst>
          </p:cNvPr>
          <p:cNvSpPr txBox="1"/>
          <p:nvPr/>
        </p:nvSpPr>
        <p:spPr>
          <a:xfrm>
            <a:off x="581397" y="5616429"/>
            <a:ext cx="9362385" cy="852555"/>
          </a:xfrm>
          <a:prstGeom prst="rect">
            <a:avLst/>
          </a:prstGeom>
          <a:noFill/>
        </p:spPr>
        <p:txBody>
          <a:bodyPr wrap="square" lIns="91454" tIns="45727" rIns="91454" bIns="45727" rtlCol="0">
            <a:spAutoFit/>
          </a:bodyPr>
          <a:lstStyle/>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发表一篇文章</a:t>
            </a:r>
            <a:endParaRPr lang="en-US" altLang="zh-CN" sz="1900" b="1" dirty="0">
              <a:latin typeface="+mn-ea"/>
              <a:sym typeface="微软雅黑" pitchFamily="34" charset="-122"/>
            </a:endParaRPr>
          </a:p>
          <a:p>
            <a:pPr marL="380990" indent="-380990">
              <a:lnSpc>
                <a:spcPct val="130000"/>
              </a:lnSpc>
              <a:spcBef>
                <a:spcPct val="0"/>
              </a:spcBef>
              <a:buClr>
                <a:schemeClr val="accent1"/>
              </a:buClr>
              <a:buFont typeface="Wingdings" panose="05000000000000000000" pitchFamily="2" charset="2"/>
              <a:buChar char="p"/>
            </a:pPr>
            <a:r>
              <a:rPr lang="zh-CN" altLang="en-US" sz="1900" b="1" dirty="0">
                <a:latin typeface="+mn-ea"/>
                <a:sym typeface="微软雅黑" pitchFamily="34" charset="-122"/>
              </a:rPr>
              <a:t>完成一个仿真平台的搭建</a:t>
            </a:r>
            <a:endParaRPr lang="en-US" altLang="zh-CN" sz="1900" b="1" dirty="0">
              <a:latin typeface="+mn-ea"/>
              <a:sym typeface="微软雅黑" pitchFamily="34" charset="-122"/>
            </a:endParaRPr>
          </a:p>
        </p:txBody>
      </p:sp>
    </p:spTree>
    <p:extLst>
      <p:ext uri="{BB962C8B-B14F-4D97-AF65-F5344CB8AC3E}">
        <p14:creationId xmlns="" xmlns:p14="http://schemas.microsoft.com/office/powerpoint/2010/main" val="2962554775"/>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3" y="118424"/>
            <a:ext cx="1956015" cy="655627"/>
          </a:xfrm>
          <a:prstGeom prst="rect">
            <a:avLst/>
          </a:prstGeom>
        </p:spPr>
      </p:pic>
      <p:sp>
        <p:nvSpPr>
          <p:cNvPr id="7" name="TextBox 31">
            <a:extLst>
              <a:ext uri="{FF2B5EF4-FFF2-40B4-BE49-F238E27FC236}">
                <a16:creationId xmlns="" xmlns:a16="http://schemas.microsoft.com/office/drawing/2014/main" id="{1A8F3112-3488-492E-81A7-C501E04A8E0A}"/>
              </a:ext>
            </a:extLst>
          </p:cNvPr>
          <p:cNvSpPr txBox="1"/>
          <p:nvPr/>
        </p:nvSpPr>
        <p:spPr>
          <a:xfrm>
            <a:off x="2577992" y="2475577"/>
            <a:ext cx="6738729" cy="697627"/>
          </a:xfrm>
          <a:prstGeom prst="rect">
            <a:avLst/>
          </a:prstGeom>
          <a:noFill/>
        </p:spPr>
        <p:txBody>
          <a:bodyPr wrap="square" lIns="121917" tIns="60958" rIns="121917" bIns="60958" rtlCol="0">
            <a:spAutoFit/>
          </a:bodyPr>
          <a:lstStyle/>
          <a:p>
            <a:r>
              <a:rPr lang="zh-CN" altLang="en-US" sz="3700" b="1" dirty="0">
                <a:latin typeface="华文楷体" pitchFamily="2" charset="-122"/>
                <a:ea typeface="华文楷体" pitchFamily="2" charset="-122"/>
              </a:rPr>
              <a:t>恳请各位老师批评指正，谢谢！</a:t>
            </a:r>
          </a:p>
        </p:txBody>
      </p:sp>
      <p:sp>
        <p:nvSpPr>
          <p:cNvPr id="8" name="TextBox 31">
            <a:extLst>
              <a:ext uri="{FF2B5EF4-FFF2-40B4-BE49-F238E27FC236}">
                <a16:creationId xmlns="" xmlns:a16="http://schemas.microsoft.com/office/drawing/2014/main" id="{20503868-68A9-458B-B3D3-0AD4E5379771}"/>
              </a:ext>
            </a:extLst>
          </p:cNvPr>
          <p:cNvSpPr txBox="1"/>
          <p:nvPr/>
        </p:nvSpPr>
        <p:spPr>
          <a:xfrm>
            <a:off x="2750102" y="3403600"/>
            <a:ext cx="6941931" cy="533480"/>
          </a:xfrm>
          <a:prstGeom prst="rect">
            <a:avLst/>
          </a:prstGeom>
          <a:noFill/>
        </p:spPr>
        <p:txBody>
          <a:bodyPr wrap="square" lIns="121917" tIns="60958" rIns="121917" bIns="60958" rtlCol="0">
            <a:spAutoFit/>
          </a:bodyPr>
          <a:lstStyle/>
          <a:p>
            <a:r>
              <a:rPr lang="zh-CN" altLang="en-US" sz="2700" b="1" dirty="0">
                <a:latin typeface="华文楷体" pitchFamily="2" charset="-122"/>
                <a:ea typeface="华文楷体" pitchFamily="2" charset="-122"/>
              </a:rPr>
              <a:t>基于混合现实的室内场景三维重建算法研究</a:t>
            </a:r>
          </a:p>
        </p:txBody>
      </p:sp>
      <p:sp>
        <p:nvSpPr>
          <p:cNvPr id="9" name="副标题 1">
            <a:extLst>
              <a:ext uri="{FF2B5EF4-FFF2-40B4-BE49-F238E27FC236}">
                <a16:creationId xmlns="" xmlns:a16="http://schemas.microsoft.com/office/drawing/2014/main" id="{ACC488D1-D3CA-42EC-BC8D-71E1956474D3}"/>
              </a:ext>
            </a:extLst>
          </p:cNvPr>
          <p:cNvSpPr>
            <a:spLocks noGrp="1"/>
          </p:cNvSpPr>
          <p:nvPr/>
        </p:nvSpPr>
        <p:spPr>
          <a:xfrm>
            <a:off x="3472181" y="4086197"/>
            <a:ext cx="4935220" cy="1542367"/>
          </a:xfrm>
          <a:prstGeom prst="rect">
            <a:avLst/>
          </a:prstGeom>
          <a:noFill/>
          <a:ln w="9525">
            <a:noFill/>
          </a:ln>
        </p:spPr>
        <p:txBody>
          <a:bodyPr vert="horz" wrap="square" lIns="121917" tIns="60958" rIns="121917" bIns="60958" anchor="t"/>
          <a:lstStyle>
            <a:lvl1pPr marL="0" indent="0" algn="ctr" rtl="0" eaLnBrk="0" fontAlgn="base" hangingPunct="0">
              <a:spcBef>
                <a:spcPct val="20000"/>
              </a:spcBef>
              <a:spcAft>
                <a:spcPct val="0"/>
              </a:spcAft>
              <a:buClr>
                <a:schemeClr val="hlink"/>
              </a:buClr>
              <a:buFont typeface="Wingdings" panose="05000000000000000000" pitchFamily="2" charset="2"/>
              <a:buNone/>
              <a:defRPr sz="16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eaLnBrk="1" hangingPunct="1">
              <a:buFont typeface="Wingdings" panose="05000000000000000000" pitchFamily="2" charset="2"/>
            </a:pPr>
            <a:r>
              <a:rPr lang="zh-CN" altLang="en-US" sz="2400" dirty="0">
                <a:latin typeface="华文楷体" panose="02010600040101010101" pitchFamily="2" charset="-122"/>
                <a:ea typeface="华文楷体" panose="02010600040101010101" pitchFamily="2" charset="-122"/>
              </a:rPr>
              <a:t>答   辩   人：           </a:t>
            </a:r>
            <a:r>
              <a:rPr lang="zh-CN" altLang="en-US" sz="2400" spc="800" dirty="0">
                <a:latin typeface="华文楷体" panose="02010600040101010101" pitchFamily="2" charset="-122"/>
                <a:ea typeface="华文楷体" panose="02010600040101010101" pitchFamily="2" charset="-122"/>
              </a:rPr>
              <a:t>薛乐乐</a:t>
            </a:r>
            <a:endParaRPr lang="en-US" altLang="zh-CN" sz="2400" spc="800" dirty="0">
              <a:latin typeface="华文楷体" panose="02010600040101010101" pitchFamily="2" charset="-122"/>
              <a:ea typeface="华文楷体" panose="02010600040101010101" pitchFamily="2" charset="-122"/>
            </a:endParaRPr>
          </a:p>
          <a:p>
            <a:pPr algn="l" eaLnBrk="1" hangingPunct="1">
              <a:buFont typeface="Wingdings" panose="05000000000000000000" pitchFamily="2" charset="2"/>
            </a:pPr>
            <a:r>
              <a:rPr lang="zh-CN" altLang="en-US" sz="2400" dirty="0">
                <a:latin typeface="华文楷体" panose="02010600040101010101" pitchFamily="2" charset="-122"/>
                <a:ea typeface="华文楷体" panose="02010600040101010101" pitchFamily="2" charset="-122"/>
              </a:rPr>
              <a:t>学          号：           </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1901964</a:t>
            </a:r>
          </a:p>
          <a:p>
            <a:pPr algn="l" eaLnBrk="1" hangingPunct="1"/>
            <a:r>
              <a:rPr lang="zh-CN" altLang="en-US" sz="2400" dirty="0">
                <a:latin typeface="华文楷体" panose="02010600040101010101" pitchFamily="2" charset="-122"/>
                <a:ea typeface="华文楷体" panose="02010600040101010101" pitchFamily="2" charset="-122"/>
              </a:rPr>
              <a:t>指 导 教 师：   </a:t>
            </a:r>
            <a:r>
              <a:rPr lang="zh-CN" altLang="en-US" sz="2400" spc="800" dirty="0">
                <a:latin typeface="华文楷体" panose="02010600040101010101" pitchFamily="2" charset="-122"/>
                <a:ea typeface="华文楷体" panose="02010600040101010101" pitchFamily="2" charset="-122"/>
              </a:rPr>
              <a:t>贾子熙 副教授</a:t>
            </a:r>
            <a:endParaRPr lang="en-US" altLang="zh-CN" sz="2400" spc="800" dirty="0">
              <a:latin typeface="华文楷体" panose="02010600040101010101" pitchFamily="2" charset="-122"/>
              <a:ea typeface="华文楷体" panose="02010600040101010101" pitchFamily="2" charset="-122"/>
            </a:endParaRPr>
          </a:p>
        </p:txBody>
      </p:sp>
      <p:cxnSp>
        <p:nvCxnSpPr>
          <p:cNvPr id="10" name="直接连接符 9">
            <a:extLst>
              <a:ext uri="{FF2B5EF4-FFF2-40B4-BE49-F238E27FC236}">
                <a16:creationId xmlns="" xmlns:a16="http://schemas.microsoft.com/office/drawing/2014/main" id="{2432E6A4-EF26-4346-BB3B-C1147E5CA62E}"/>
              </a:ext>
            </a:extLst>
          </p:cNvPr>
          <p:cNvCxnSpPr>
            <a:cxnSpLocks/>
          </p:cNvCxnSpPr>
          <p:nvPr/>
        </p:nvCxnSpPr>
        <p:spPr>
          <a:xfrm>
            <a:off x="2547512" y="3155424"/>
            <a:ext cx="694192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770821825"/>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25679" y="252688"/>
            <a:ext cx="4488501" cy="533480"/>
          </a:xfrm>
          <a:prstGeom prst="rect">
            <a:avLst/>
          </a:prstGeom>
          <a:noFill/>
        </p:spPr>
        <p:txBody>
          <a:bodyPr wrap="square" lIns="121917" tIns="60958" rIns="121917" bIns="60958" rtlCol="0">
            <a:spAutoFit/>
          </a:bodyPr>
          <a:lstStyle/>
          <a:p>
            <a:r>
              <a:rPr lang="en-US" altLang="zh-CN" sz="2700" b="1" dirty="0">
                <a:cs typeface="+mn-ea"/>
                <a:sym typeface="+mn-lt"/>
              </a:rPr>
              <a:t>1.1 </a:t>
            </a:r>
            <a:r>
              <a:rPr lang="zh-CN" altLang="en-US" sz="2700" b="1" dirty="0">
                <a:cs typeface="+mn-ea"/>
                <a:sym typeface="+mn-lt"/>
              </a:rPr>
              <a:t>课题背景及意义</a:t>
            </a:r>
          </a:p>
        </p:txBody>
      </p:sp>
      <p:sp>
        <p:nvSpPr>
          <p:cNvPr id="107" name="Text Placeholder 34"/>
          <p:cNvSpPr txBox="1"/>
          <p:nvPr/>
        </p:nvSpPr>
        <p:spPr>
          <a:xfrm>
            <a:off x="4293577" y="1203979"/>
            <a:ext cx="7590751" cy="2821923"/>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spcBef>
                <a:spcPts val="0"/>
              </a:spcBef>
              <a:spcAft>
                <a:spcPct val="0"/>
              </a:spcAft>
              <a:buClr>
                <a:srgbClr val="008080"/>
              </a:buClr>
            </a:pPr>
            <a:r>
              <a:rPr lang="en-US" altLang="zh-CN" sz="1900" b="1" dirty="0" err="1" smtClean="0">
                <a:latin typeface="宋体" pitchFamily="2" charset="-122"/>
                <a:ea typeface="宋体" pitchFamily="2" charset="-122"/>
              </a:rPr>
              <a:t>Pourbaix</a:t>
            </a:r>
            <a:r>
              <a:rPr lang="zh-CN" altLang="en-US" sz="1900" b="1" dirty="0" smtClean="0">
                <a:latin typeface="宋体" pitchFamily="2" charset="-122"/>
                <a:ea typeface="宋体" pitchFamily="2" charset="-122"/>
              </a:rPr>
              <a:t>图和</a:t>
            </a:r>
            <a:r>
              <a:rPr lang="en-US" altLang="zh-CN" sz="1900" b="1" dirty="0" err="1" smtClean="0">
                <a:latin typeface="宋体" pitchFamily="2" charset="-122"/>
                <a:ea typeface="宋体" pitchFamily="2" charset="-122"/>
              </a:rPr>
              <a:t>Tafe</a:t>
            </a:r>
            <a:r>
              <a:rPr lang="zh-CN" altLang="en-US" sz="1900" b="1" dirty="0" smtClean="0">
                <a:latin typeface="宋体" pitchFamily="2" charset="-122"/>
                <a:ea typeface="宋体" pitchFamily="2" charset="-122"/>
              </a:rPr>
              <a:t>方程是其基本理论对于电化学腐蚀的热力学和动力学对腐蚀的发展有巨大的世界性影响。</a:t>
            </a:r>
            <a:r>
              <a:rPr lang="en-US" altLang="zh-CN" sz="1900" b="1" dirty="0" err="1" smtClean="0">
                <a:latin typeface="宋体" pitchFamily="2" charset="-122"/>
                <a:ea typeface="宋体" pitchFamily="2" charset="-122"/>
              </a:rPr>
              <a:t>Pourbaix</a:t>
            </a:r>
            <a:r>
              <a:rPr lang="zh-CN" altLang="en-US" sz="1900" b="1" dirty="0" smtClean="0">
                <a:latin typeface="宋体" pitchFamily="2" charset="-122"/>
                <a:ea typeface="宋体" pitchFamily="2" charset="-122"/>
              </a:rPr>
              <a:t>图是电化学反应的热力学相图，绘制了电化学反应的电极电位与溶液</a:t>
            </a:r>
            <a:r>
              <a:rPr lang="en-US" altLang="zh-CN" sz="1900" b="1" dirty="0" smtClean="0">
                <a:latin typeface="宋体" pitchFamily="2" charset="-122"/>
                <a:ea typeface="宋体" pitchFamily="2" charset="-122"/>
              </a:rPr>
              <a:t>pH</a:t>
            </a:r>
            <a:r>
              <a:rPr lang="zh-CN" altLang="en-US" sz="1900" b="1" dirty="0" smtClean="0">
                <a:latin typeface="宋体" pitchFamily="2" charset="-122"/>
                <a:ea typeface="宋体" pitchFamily="2" charset="-122"/>
              </a:rPr>
              <a:t>值的反应</a:t>
            </a:r>
            <a:r>
              <a:rPr lang="en-US" altLang="zh-CN" sz="1900" b="1" dirty="0" smtClean="0">
                <a:latin typeface="宋体" pitchFamily="2" charset="-122"/>
                <a:ea typeface="宋体" pitchFamily="2" charset="-122"/>
              </a:rPr>
              <a:t>;</a:t>
            </a:r>
            <a:r>
              <a:rPr lang="zh-CN" altLang="en-US" sz="1900" b="1" dirty="0" smtClean="0">
                <a:latin typeface="宋体" pitchFamily="2" charset="-122"/>
                <a:ea typeface="宋体" pitchFamily="2" charset="-122"/>
              </a:rPr>
              <a:t>它在决定时非常有用金属与水溶液接触时的稳定化学形态。</a:t>
            </a:r>
            <a:r>
              <a:rPr lang="en-US" altLang="zh-CN" sz="1900" b="1" dirty="0" err="1" smtClean="0">
                <a:latin typeface="宋体" pitchFamily="2" charset="-122"/>
                <a:ea typeface="宋体" pitchFamily="2" charset="-122"/>
              </a:rPr>
              <a:t>Tafe</a:t>
            </a:r>
            <a:r>
              <a:rPr lang="zh-CN" altLang="en-US" sz="1900" b="1" dirty="0" smtClean="0">
                <a:latin typeface="宋体" pitchFamily="2" charset="-122"/>
                <a:ea typeface="宋体" pitchFamily="2" charset="-122"/>
              </a:rPr>
              <a:t>方程显示了电极电位与电极电位之间的关系电流密度</a:t>
            </a:r>
            <a:r>
              <a:rPr lang="en-US" altLang="zh-CN" sz="1900" b="1" dirty="0" smtClean="0">
                <a:latin typeface="宋体" pitchFamily="2" charset="-122"/>
                <a:ea typeface="宋体" pitchFamily="2" charset="-122"/>
              </a:rPr>
              <a:t>;</a:t>
            </a:r>
            <a:r>
              <a:rPr lang="zh-CN" altLang="en-US" sz="1900" b="1" dirty="0" smtClean="0">
                <a:latin typeface="宋体" pitchFamily="2" charset="-122"/>
                <a:ea typeface="宋体" pitchFamily="2" charset="-122"/>
              </a:rPr>
              <a:t>得到腐蚀速率</a:t>
            </a:r>
            <a:r>
              <a:rPr lang="en-US" altLang="zh-CN" sz="1900" b="1" dirty="0" smtClean="0">
                <a:latin typeface="宋体" pitchFamily="2" charset="-122"/>
                <a:ea typeface="宋体" pitchFamily="2" charset="-122"/>
              </a:rPr>
              <a:t>(CRs)</a:t>
            </a:r>
            <a:r>
              <a:rPr lang="zh-CN" altLang="en-US" sz="1900" b="1" dirty="0" smtClean="0">
                <a:latin typeface="宋体" pitchFamily="2" charset="-122"/>
                <a:ea typeface="宋体" pitchFamily="2" charset="-122"/>
              </a:rPr>
              <a:t>非常有用。然而，电化学腐蚀的热力学和动力学之间的关系非常弱。他们甚至不同意这在一定程度上阻碍了腐蚀的发展。为此文章提出了一种新的模型，设计了新合金的一套原则。</a:t>
            </a:r>
            <a:endParaRPr lang="en-US" altLang="zh-CN" sz="1900" b="1" dirty="0" smtClean="0">
              <a:latin typeface="宋体" pitchFamily="2" charset="-122"/>
              <a:ea typeface="宋体" pitchFamily="2" charset="-122"/>
            </a:endParaRPr>
          </a:p>
          <a:p>
            <a:pPr fontAlgn="base">
              <a:lnSpc>
                <a:spcPct val="100000"/>
              </a:lnSpc>
              <a:spcBef>
                <a:spcPts val="0"/>
              </a:spcBef>
              <a:spcAft>
                <a:spcPct val="0"/>
              </a:spcAft>
              <a:buClr>
                <a:srgbClr val="008080"/>
              </a:buClr>
            </a:pPr>
            <a:endParaRPr lang="en-US" altLang="zh-CN" b="1" dirty="0"/>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11" name="文本框 10">
            <a:extLst>
              <a:ext uri="{FF2B5EF4-FFF2-40B4-BE49-F238E27FC236}">
                <a16:creationId xmlns="" xmlns:a16="http://schemas.microsoft.com/office/drawing/2014/main" id="{ED6359A9-47DE-4DF8-BC59-2ED4BFF16FEB}"/>
              </a:ext>
            </a:extLst>
          </p:cNvPr>
          <p:cNvSpPr txBox="1"/>
          <p:nvPr/>
        </p:nvSpPr>
        <p:spPr>
          <a:xfrm>
            <a:off x="4280878" y="4379945"/>
            <a:ext cx="2283967" cy="533480"/>
          </a:xfrm>
          <a:prstGeom prst="rect">
            <a:avLst/>
          </a:prstGeom>
          <a:noFill/>
        </p:spPr>
        <p:txBody>
          <a:bodyPr wrap="square" lIns="121917" tIns="60958" rIns="121917" bIns="60958" rtlCol="0">
            <a:spAutoFit/>
          </a:bodyPr>
          <a:lstStyle/>
          <a:p>
            <a:r>
              <a:rPr lang="en-US" altLang="zh-CN" sz="2700" b="1" dirty="0">
                <a:cs typeface="+mn-ea"/>
                <a:sym typeface="+mn-lt"/>
              </a:rPr>
              <a:t>1.2 </a:t>
            </a:r>
            <a:r>
              <a:rPr lang="zh-CN" altLang="en-US" sz="2700" b="1" dirty="0">
                <a:cs typeface="+mn-ea"/>
                <a:sym typeface="+mn-lt"/>
              </a:rPr>
              <a:t>研究目标</a:t>
            </a:r>
          </a:p>
        </p:txBody>
      </p:sp>
      <p:sp>
        <p:nvSpPr>
          <p:cNvPr id="12" name="Text Placeholder 34">
            <a:extLst>
              <a:ext uri="{FF2B5EF4-FFF2-40B4-BE49-F238E27FC236}">
                <a16:creationId xmlns="" xmlns:a16="http://schemas.microsoft.com/office/drawing/2014/main" id="{33144C6F-CC3B-4CAE-AC5B-DF802695B40D}"/>
              </a:ext>
            </a:extLst>
          </p:cNvPr>
          <p:cNvSpPr txBox="1"/>
          <p:nvPr/>
        </p:nvSpPr>
        <p:spPr>
          <a:xfrm>
            <a:off x="4459390" y="4924599"/>
            <a:ext cx="7948511" cy="1326324"/>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en-US" altLang="zh-CN" sz="1900" b="1" dirty="0" smtClean="0">
                <a:latin typeface="宋体" pitchFamily="2" charset="-122"/>
                <a:ea typeface="宋体" pitchFamily="2" charset="-122"/>
              </a:rPr>
              <a:t>   </a:t>
            </a:r>
            <a:r>
              <a:rPr lang="zh-CN" altLang="en-US" sz="1900" b="1" dirty="0" smtClean="0">
                <a:latin typeface="宋体" pitchFamily="2" charset="-122"/>
                <a:ea typeface="宋体" pitchFamily="2" charset="-122"/>
              </a:rPr>
              <a:t>提出的模型在描述金属</a:t>
            </a:r>
            <a:r>
              <a:rPr lang="en-US" altLang="zh-CN" sz="1900" b="1" dirty="0" smtClean="0">
                <a:latin typeface="宋体" pitchFamily="2" charset="-122"/>
                <a:ea typeface="宋体" pitchFamily="2" charset="-122"/>
              </a:rPr>
              <a:t>/</a:t>
            </a:r>
            <a:r>
              <a:rPr lang="zh-CN" altLang="en-US" sz="1900" b="1" dirty="0" smtClean="0">
                <a:latin typeface="宋体" pitchFamily="2" charset="-122"/>
                <a:ea typeface="宋体" pitchFamily="2" charset="-122"/>
              </a:rPr>
              <a:t>溶液中复杂的溶解</a:t>
            </a:r>
            <a:r>
              <a:rPr lang="en-US" altLang="zh-CN" sz="1900" b="1" dirty="0" smtClean="0">
                <a:latin typeface="宋体" pitchFamily="2" charset="-122"/>
                <a:ea typeface="宋体" pitchFamily="2" charset="-122"/>
              </a:rPr>
              <a:t>-</a:t>
            </a:r>
            <a:r>
              <a:rPr lang="zh-CN" altLang="en-US" sz="1900" b="1" dirty="0" smtClean="0">
                <a:latin typeface="宋体" pitchFamily="2" charset="-122"/>
                <a:ea typeface="宋体" pitchFamily="2" charset="-122"/>
              </a:rPr>
              <a:t>电离</a:t>
            </a:r>
            <a:r>
              <a:rPr lang="en-US" altLang="zh-CN" sz="1900" b="1" dirty="0" smtClean="0">
                <a:latin typeface="宋体" pitchFamily="2" charset="-122"/>
                <a:ea typeface="宋体" pitchFamily="2" charset="-122"/>
              </a:rPr>
              <a:t>-</a:t>
            </a:r>
            <a:r>
              <a:rPr lang="zh-CN" altLang="en-US" sz="1900" b="1" dirty="0" smtClean="0">
                <a:latin typeface="宋体" pitchFamily="2" charset="-122"/>
                <a:ea typeface="宋体" pitchFamily="2" charset="-122"/>
              </a:rPr>
              <a:t>扩散</a:t>
            </a:r>
            <a:r>
              <a:rPr lang="en-US" altLang="zh-CN" sz="1900" b="1" dirty="0" smtClean="0">
                <a:latin typeface="宋体" pitchFamily="2" charset="-122"/>
                <a:ea typeface="宋体" pitchFamily="2" charset="-122"/>
              </a:rPr>
              <a:t>-</a:t>
            </a:r>
            <a:r>
              <a:rPr lang="zh-CN" altLang="en-US" sz="1900" b="1" dirty="0" smtClean="0">
                <a:latin typeface="宋体" pitchFamily="2" charset="-122"/>
                <a:ea typeface="宋体" pitchFamily="2" charset="-122"/>
              </a:rPr>
              <a:t>沉积过程中有很多未知参数需要确定，且这些参数对最后结果有着很大的影响，同时这些参数的区间比较大，且对于不同合金组合的不同合金不同参数有着不同的影响，所以使用强化学习对参数优化迫在眉睫</a:t>
            </a:r>
            <a:endParaRPr lang="en-US" altLang="zh-CN" sz="1900" b="1" dirty="0">
              <a:latin typeface="宋体" pitchFamily="2" charset="-122"/>
              <a:ea typeface="宋体" pitchFamily="2" charset="-122"/>
            </a:endParaRPr>
          </a:p>
        </p:txBody>
      </p:sp>
      <p:sp>
        <p:nvSpPr>
          <p:cNvPr id="2" name="矩形 1">
            <a:extLst>
              <a:ext uri="{FF2B5EF4-FFF2-40B4-BE49-F238E27FC236}">
                <a16:creationId xmlns="" xmlns:a16="http://schemas.microsoft.com/office/drawing/2014/main" id="{22F2DEBA-787C-4789-B2A4-27A8E8A83B1E}"/>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4" name="菱形 3">
            <a:extLst>
              <a:ext uri="{FF2B5EF4-FFF2-40B4-BE49-F238E27FC236}">
                <a16:creationId xmlns="" xmlns:a16="http://schemas.microsoft.com/office/drawing/2014/main" id="{D3F8FF89-FD0F-4969-8F73-F2565A02E639}"/>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5" name="菱形 4">
            <a:extLst>
              <a:ext uri="{FF2B5EF4-FFF2-40B4-BE49-F238E27FC236}">
                <a16:creationId xmlns="" xmlns:a16="http://schemas.microsoft.com/office/drawing/2014/main" id="{7E08E5D8-9261-435F-90FF-EF735BA14F62}"/>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pic>
        <p:nvPicPr>
          <p:cNvPr id="1026" name="Picture 2"/>
          <p:cNvPicPr>
            <a:picLocks noChangeAspect="1" noChangeArrowheads="1"/>
          </p:cNvPicPr>
          <p:nvPr/>
        </p:nvPicPr>
        <p:blipFill>
          <a:blip r:embed="rId4" cstate="print"/>
          <a:srcRect/>
          <a:stretch>
            <a:fillRect/>
          </a:stretch>
        </p:blipFill>
        <p:spPr bwMode="auto">
          <a:xfrm>
            <a:off x="372534" y="1299516"/>
            <a:ext cx="3479799" cy="1841617"/>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cstate="print"/>
          <a:srcRect/>
          <a:stretch>
            <a:fillRect/>
          </a:stretch>
        </p:blipFill>
        <p:spPr bwMode="auto">
          <a:xfrm>
            <a:off x="251581" y="3661415"/>
            <a:ext cx="4048276" cy="2480244"/>
          </a:xfrm>
          <a:prstGeom prst="rect">
            <a:avLst/>
          </a:prstGeom>
          <a:noFill/>
          <a:ln w="9525">
            <a:noFill/>
            <a:miter lim="800000"/>
            <a:headEnd/>
            <a:tailEnd/>
          </a:ln>
          <a:effectLst/>
        </p:spPr>
      </p:pic>
    </p:spTree>
    <p:extLst>
      <p:ext uri="{BB962C8B-B14F-4D97-AF65-F5344CB8AC3E}">
        <p14:creationId xmlns="" xmlns:p14="http://schemas.microsoft.com/office/powerpoint/2010/main" val="3059428988"/>
      </p:ext>
    </p:extLst>
  </p:cSld>
  <p:clrMapOvr>
    <a:masterClrMapping/>
  </p:clrMapOvr>
  <mc:AlternateContent xmlns:mc="http://schemas.openxmlformats.org/markup-compatibility/2006">
    <mc:Choice xmlns="" xmlns:p14="http://schemas.microsoft.com/office/powerpoint/2010/main" Requires="p14">
      <p:transition p14:dur="10" advTm="3000"/>
    </mc:Choice>
    <mc:Fallback>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AE62CA55-3E36-4F55-9ADC-04452CD424F2}"/>
              </a:ext>
            </a:extLst>
          </p:cNvPr>
          <p:cNvSpPr/>
          <p:nvPr/>
        </p:nvSpPr>
        <p:spPr>
          <a:xfrm>
            <a:off x="187922" y="4649936"/>
            <a:ext cx="11882537" cy="1967264"/>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ln>
                <a:solidFill>
                  <a:schemeClr val="accent1"/>
                </a:solidFill>
              </a:ln>
              <a:solidFill>
                <a:schemeClr val="bg1"/>
              </a:solidFill>
            </a:endParaRPr>
          </a:p>
        </p:txBody>
      </p:sp>
      <p:sp>
        <p:nvSpPr>
          <p:cNvPr id="6" name="矩形 5">
            <a:extLst>
              <a:ext uri="{FF2B5EF4-FFF2-40B4-BE49-F238E27FC236}">
                <a16:creationId xmlns="" xmlns:a16="http://schemas.microsoft.com/office/drawing/2014/main" id="{BD91646E-5748-4759-9FD2-0AE4C2AFF0F2}"/>
              </a:ext>
            </a:extLst>
          </p:cNvPr>
          <p:cNvSpPr/>
          <p:nvPr/>
        </p:nvSpPr>
        <p:spPr>
          <a:xfrm>
            <a:off x="187922" y="2851643"/>
            <a:ext cx="9935207" cy="1643851"/>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ln>
                <a:solidFill>
                  <a:schemeClr val="accent1"/>
                </a:solidFill>
              </a:ln>
              <a:solidFill>
                <a:schemeClr val="bg1"/>
              </a:solidFill>
            </a:endParaRPr>
          </a:p>
        </p:txBody>
      </p:sp>
      <p:sp>
        <p:nvSpPr>
          <p:cNvPr id="3" name="矩形 2">
            <a:extLst>
              <a:ext uri="{FF2B5EF4-FFF2-40B4-BE49-F238E27FC236}">
                <a16:creationId xmlns="" xmlns:a16="http://schemas.microsoft.com/office/drawing/2014/main" id="{0CFC6C97-D0EB-4010-ACF0-D800DDBA2119}"/>
              </a:ext>
            </a:extLst>
          </p:cNvPr>
          <p:cNvSpPr/>
          <p:nvPr/>
        </p:nvSpPr>
        <p:spPr>
          <a:xfrm>
            <a:off x="187922" y="869638"/>
            <a:ext cx="9935207" cy="1886204"/>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ln>
                <a:solidFill>
                  <a:schemeClr val="accent1"/>
                </a:solidFill>
              </a:ln>
              <a:solidFill>
                <a:schemeClr val="bg1"/>
              </a:solidFill>
            </a:endParaRPr>
          </a:p>
        </p:txBody>
      </p:sp>
      <p:sp>
        <p:nvSpPr>
          <p:cNvPr id="40" name="文本框 39">
            <a:extLst>
              <a:ext uri="{FF2B5EF4-FFF2-40B4-BE49-F238E27FC236}">
                <a16:creationId xmlns="" xmlns:a16="http://schemas.microsoft.com/office/drawing/2014/main" id="{C8818C26-1C47-45DA-BE6F-7BEE499BF85C}"/>
              </a:ext>
            </a:extLst>
          </p:cNvPr>
          <p:cNvSpPr txBox="1"/>
          <p:nvPr/>
        </p:nvSpPr>
        <p:spPr>
          <a:xfrm>
            <a:off x="581398" y="170599"/>
            <a:ext cx="4297669" cy="615553"/>
          </a:xfrm>
          <a:prstGeom prst="rect">
            <a:avLst/>
          </a:prstGeom>
          <a:noFill/>
        </p:spPr>
        <p:txBody>
          <a:bodyPr wrap="square" lIns="121917" tIns="60958" rIns="121917" bIns="60958" rtlCol="0">
            <a:spAutoFit/>
          </a:bodyPr>
          <a:lstStyle/>
          <a:p>
            <a:r>
              <a:rPr lang="en-US" altLang="zh-CN" sz="3200" b="1" dirty="0">
                <a:cs typeface="+mn-ea"/>
                <a:sym typeface="+mn-lt"/>
              </a:rPr>
              <a:t>1.2 </a:t>
            </a:r>
            <a:r>
              <a:rPr lang="zh-CN" altLang="en-US" sz="3200" b="1" dirty="0">
                <a:cs typeface="+mn-ea"/>
                <a:sym typeface="+mn-lt"/>
              </a:rPr>
              <a:t>研究技术路线</a:t>
            </a:r>
          </a:p>
        </p:txBody>
      </p:sp>
      <p:pic>
        <p:nvPicPr>
          <p:cNvPr id="41" name="图片 4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2" name="Rectangle 99">
            <a:extLst>
              <a:ext uri="{FF2B5EF4-FFF2-40B4-BE49-F238E27FC236}">
                <a16:creationId xmlns="" xmlns:a16="http://schemas.microsoft.com/office/drawing/2014/main" id="{B303DC03-F021-451D-9FC9-E7B8CAC58A0C}"/>
              </a:ext>
            </a:extLst>
          </p:cNvPr>
          <p:cNvSpPr/>
          <p:nvPr/>
        </p:nvSpPr>
        <p:spPr>
          <a:xfrm>
            <a:off x="1117291" y="2087146"/>
            <a:ext cx="1559448"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多视角图像</a:t>
            </a:r>
            <a:endParaRPr lang="en-US" altLang="zh-CN" sz="1900" b="1" dirty="0">
              <a:cs typeface="+mn-ea"/>
              <a:sym typeface="+mn-lt"/>
            </a:endParaRPr>
          </a:p>
        </p:txBody>
      </p:sp>
      <p:pic>
        <p:nvPicPr>
          <p:cNvPr id="4" name="图片 3">
            <a:extLst>
              <a:ext uri="{FF2B5EF4-FFF2-40B4-BE49-F238E27FC236}">
                <a16:creationId xmlns="" xmlns:a16="http://schemas.microsoft.com/office/drawing/2014/main" id="{7B028B3D-F57F-4C8B-B22B-BDE4687103DE}"/>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58014" y="1499326"/>
            <a:ext cx="633785" cy="422524"/>
          </a:xfrm>
          <a:prstGeom prst="rect">
            <a:avLst/>
          </a:prstGeom>
        </p:spPr>
      </p:pic>
      <p:pic>
        <p:nvPicPr>
          <p:cNvPr id="10" name="图片 9">
            <a:extLst>
              <a:ext uri="{FF2B5EF4-FFF2-40B4-BE49-F238E27FC236}">
                <a16:creationId xmlns="" xmlns:a16="http://schemas.microsoft.com/office/drawing/2014/main" id="{91C906F7-91C7-4912-AC4A-65CE73E96598}"/>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flipH="1">
            <a:off x="1178760" y="1030953"/>
            <a:ext cx="633785" cy="422523"/>
          </a:xfrm>
          <a:prstGeom prst="rect">
            <a:avLst/>
          </a:prstGeom>
        </p:spPr>
      </p:pic>
      <p:pic>
        <p:nvPicPr>
          <p:cNvPr id="12" name="图片 11">
            <a:extLst>
              <a:ext uri="{FF2B5EF4-FFF2-40B4-BE49-F238E27FC236}">
                <a16:creationId xmlns="" xmlns:a16="http://schemas.microsoft.com/office/drawing/2014/main" id="{C53D877C-B496-4C6C-9AEC-F4B6F0DD39BC}"/>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533021" y="1276101"/>
            <a:ext cx="633787" cy="422524"/>
          </a:xfrm>
          <a:prstGeom prst="rect">
            <a:avLst/>
          </a:prstGeom>
        </p:spPr>
      </p:pic>
      <p:pic>
        <p:nvPicPr>
          <p:cNvPr id="14" name="图片 13">
            <a:extLst>
              <a:ext uri="{FF2B5EF4-FFF2-40B4-BE49-F238E27FC236}">
                <a16:creationId xmlns="" xmlns:a16="http://schemas.microsoft.com/office/drawing/2014/main" id="{A6B8CD26-A652-4F6F-B8B7-EC84C7EBFE86}"/>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874011" y="1758563"/>
            <a:ext cx="669668" cy="446445"/>
          </a:xfrm>
          <a:prstGeom prst="rect">
            <a:avLst/>
          </a:prstGeom>
        </p:spPr>
      </p:pic>
      <p:pic>
        <p:nvPicPr>
          <p:cNvPr id="16" name="图片 15">
            <a:extLst>
              <a:ext uri="{FF2B5EF4-FFF2-40B4-BE49-F238E27FC236}">
                <a16:creationId xmlns="" xmlns:a16="http://schemas.microsoft.com/office/drawing/2014/main" id="{423C43C9-008F-49A1-BBFB-933917A72182}"/>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1968467" y="1070562"/>
            <a:ext cx="669668" cy="446445"/>
          </a:xfrm>
          <a:prstGeom prst="rect">
            <a:avLst/>
          </a:prstGeom>
        </p:spPr>
      </p:pic>
      <p:pic>
        <p:nvPicPr>
          <p:cNvPr id="18" name="图片 17">
            <a:extLst>
              <a:ext uri="{FF2B5EF4-FFF2-40B4-BE49-F238E27FC236}">
                <a16:creationId xmlns="" xmlns:a16="http://schemas.microsoft.com/office/drawing/2014/main" id="{919685EC-3978-4387-97A0-DE02D0939433}"/>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1178757" y="1742167"/>
            <a:ext cx="633787" cy="422524"/>
          </a:xfrm>
          <a:prstGeom prst="rect">
            <a:avLst/>
          </a:prstGeom>
        </p:spPr>
      </p:pic>
      <p:pic>
        <p:nvPicPr>
          <p:cNvPr id="20" name="图片 19">
            <a:extLst>
              <a:ext uri="{FF2B5EF4-FFF2-40B4-BE49-F238E27FC236}">
                <a16:creationId xmlns="" xmlns:a16="http://schemas.microsoft.com/office/drawing/2014/main" id="{01BEEAC4-880D-4D03-AB80-F3001FD49C03}"/>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2171308" y="1381697"/>
            <a:ext cx="633787" cy="422524"/>
          </a:xfrm>
          <a:prstGeom prst="rect">
            <a:avLst/>
          </a:prstGeom>
        </p:spPr>
      </p:pic>
      <p:pic>
        <p:nvPicPr>
          <p:cNvPr id="21" name="图片 20">
            <a:extLst>
              <a:ext uri="{FF2B5EF4-FFF2-40B4-BE49-F238E27FC236}">
                <a16:creationId xmlns="" xmlns:a16="http://schemas.microsoft.com/office/drawing/2014/main" id="{032E2058-F5E4-4313-8BB4-9CF3A00B012F}"/>
              </a:ext>
            </a:extLst>
          </p:cNvPr>
          <p:cNvPicPr>
            <a:picLocks noChangeAspect="1"/>
          </p:cNvPicPr>
          <p:nvPr/>
        </p:nvPicPr>
        <p:blipFill rotWithShape="1">
          <a:blip r:embed="rId11"/>
          <a:srcRect t="29334"/>
          <a:stretch/>
        </p:blipFill>
        <p:spPr>
          <a:xfrm>
            <a:off x="3670120" y="1285987"/>
            <a:ext cx="1416753" cy="667443"/>
          </a:xfrm>
          <a:prstGeom prst="rect">
            <a:avLst/>
          </a:prstGeom>
        </p:spPr>
      </p:pic>
      <p:sp>
        <p:nvSpPr>
          <p:cNvPr id="23" name="Rectangle 99">
            <a:extLst>
              <a:ext uri="{FF2B5EF4-FFF2-40B4-BE49-F238E27FC236}">
                <a16:creationId xmlns="" xmlns:a16="http://schemas.microsoft.com/office/drawing/2014/main" id="{5FCD04DD-0817-4150-9B80-7ACB341F5676}"/>
              </a:ext>
            </a:extLst>
          </p:cNvPr>
          <p:cNvSpPr/>
          <p:nvPr/>
        </p:nvSpPr>
        <p:spPr>
          <a:xfrm>
            <a:off x="3100032" y="2050354"/>
            <a:ext cx="2343489" cy="969476"/>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图像特征提取、匹配</a:t>
            </a:r>
            <a:endParaRPr lang="en-US" altLang="zh-CN" sz="1900" b="1" dirty="0">
              <a:cs typeface="+mn-ea"/>
              <a:sym typeface="+mn-lt"/>
            </a:endParaRPr>
          </a:p>
        </p:txBody>
      </p:sp>
      <p:pic>
        <p:nvPicPr>
          <p:cNvPr id="25" name="图片 24">
            <a:extLst>
              <a:ext uri="{FF2B5EF4-FFF2-40B4-BE49-F238E27FC236}">
                <a16:creationId xmlns="" xmlns:a16="http://schemas.microsoft.com/office/drawing/2014/main" id="{5D017F7A-FF22-4352-86C2-32982FE27C3D}"/>
              </a:ext>
            </a:extLst>
          </p:cNvPr>
          <p:cNvPicPr>
            <a:picLocks noChangeAspect="1"/>
          </p:cNvPicPr>
          <p:nvPr/>
        </p:nvPicPr>
        <p:blipFill>
          <a:blip r:embed="rId12" cstate="print"/>
          <a:stretch>
            <a:fillRect/>
          </a:stretch>
        </p:blipFill>
        <p:spPr>
          <a:xfrm>
            <a:off x="6048463" y="1204855"/>
            <a:ext cx="1409093" cy="872485"/>
          </a:xfrm>
          <a:prstGeom prst="rect">
            <a:avLst/>
          </a:prstGeom>
        </p:spPr>
      </p:pic>
      <p:pic>
        <p:nvPicPr>
          <p:cNvPr id="27" name="图片 26">
            <a:extLst>
              <a:ext uri="{FF2B5EF4-FFF2-40B4-BE49-F238E27FC236}">
                <a16:creationId xmlns="" xmlns:a16="http://schemas.microsoft.com/office/drawing/2014/main" id="{350815A2-B6CB-4A0B-A4F1-436C41A2BA54}"/>
              </a:ext>
            </a:extLst>
          </p:cNvPr>
          <p:cNvPicPr>
            <a:picLocks noChangeAspect="1"/>
          </p:cNvPicPr>
          <p:nvPr/>
        </p:nvPicPr>
        <p:blipFill>
          <a:blip r:embed="rId13" cstate="print"/>
          <a:stretch>
            <a:fillRect/>
          </a:stretch>
        </p:blipFill>
        <p:spPr>
          <a:xfrm>
            <a:off x="8419147" y="1168673"/>
            <a:ext cx="1302796" cy="992247"/>
          </a:xfrm>
          <a:prstGeom prst="rect">
            <a:avLst/>
          </a:prstGeom>
        </p:spPr>
      </p:pic>
      <p:sp>
        <p:nvSpPr>
          <p:cNvPr id="31" name="Rectangle 99">
            <a:extLst>
              <a:ext uri="{FF2B5EF4-FFF2-40B4-BE49-F238E27FC236}">
                <a16:creationId xmlns="" xmlns:a16="http://schemas.microsoft.com/office/drawing/2014/main" id="{181EEAF7-BB3D-4172-82B5-17CC32B20DA7}"/>
              </a:ext>
            </a:extLst>
          </p:cNvPr>
          <p:cNvSpPr/>
          <p:nvPr/>
        </p:nvSpPr>
        <p:spPr>
          <a:xfrm>
            <a:off x="5779216" y="2038814"/>
            <a:ext cx="2062527"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稀疏重建（</a:t>
            </a:r>
            <a:r>
              <a:rPr lang="en-US" altLang="zh-CN" sz="1900" b="1" dirty="0" err="1">
                <a:cs typeface="+mn-ea"/>
                <a:sym typeface="+mn-lt"/>
              </a:rPr>
              <a:t>SfM</a:t>
            </a:r>
            <a:r>
              <a:rPr lang="zh-CN" altLang="en-US" sz="1900" b="1" dirty="0">
                <a:cs typeface="+mn-ea"/>
                <a:sym typeface="+mn-lt"/>
              </a:rPr>
              <a:t>）</a:t>
            </a:r>
            <a:endParaRPr lang="en-US" altLang="zh-CN" sz="1900" b="1" dirty="0">
              <a:cs typeface="+mn-ea"/>
              <a:sym typeface="+mn-lt"/>
            </a:endParaRPr>
          </a:p>
        </p:txBody>
      </p:sp>
      <p:sp>
        <p:nvSpPr>
          <p:cNvPr id="32" name="Rectangle 99">
            <a:extLst>
              <a:ext uri="{FF2B5EF4-FFF2-40B4-BE49-F238E27FC236}">
                <a16:creationId xmlns="" xmlns:a16="http://schemas.microsoft.com/office/drawing/2014/main" id="{C61F8CA1-6908-425E-805C-7D019A9D4018}"/>
              </a:ext>
            </a:extLst>
          </p:cNvPr>
          <p:cNvSpPr/>
          <p:nvPr/>
        </p:nvSpPr>
        <p:spPr>
          <a:xfrm>
            <a:off x="8034212" y="2062801"/>
            <a:ext cx="1992243"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稠密重建（</a:t>
            </a:r>
            <a:r>
              <a:rPr lang="en-US" altLang="zh-CN" sz="1900" b="1" dirty="0">
                <a:cs typeface="+mn-ea"/>
                <a:sym typeface="+mn-lt"/>
              </a:rPr>
              <a:t>MVS</a:t>
            </a:r>
            <a:r>
              <a:rPr lang="zh-CN" altLang="en-US" sz="1900" b="1" dirty="0">
                <a:cs typeface="+mn-ea"/>
                <a:sym typeface="+mn-lt"/>
              </a:rPr>
              <a:t>）</a:t>
            </a:r>
            <a:endParaRPr lang="en-US" altLang="zh-CN" sz="1900" b="1" dirty="0">
              <a:cs typeface="+mn-ea"/>
              <a:sym typeface="+mn-lt"/>
            </a:endParaRPr>
          </a:p>
        </p:txBody>
      </p:sp>
      <p:pic>
        <p:nvPicPr>
          <p:cNvPr id="34" name="图片 33">
            <a:extLst>
              <a:ext uri="{FF2B5EF4-FFF2-40B4-BE49-F238E27FC236}">
                <a16:creationId xmlns="" xmlns:a16="http://schemas.microsoft.com/office/drawing/2014/main" id="{2AE6793C-B65D-4E69-B33F-B7B61D4DA603}"/>
              </a:ext>
            </a:extLst>
          </p:cNvPr>
          <p:cNvPicPr>
            <a:picLocks noChangeAspect="1"/>
          </p:cNvPicPr>
          <p:nvPr/>
        </p:nvPicPr>
        <p:blipFill>
          <a:blip r:embed="rId14" cstate="print"/>
          <a:stretch>
            <a:fillRect/>
          </a:stretch>
        </p:blipFill>
        <p:spPr>
          <a:xfrm>
            <a:off x="10467706" y="2749834"/>
            <a:ext cx="1602753" cy="1088591"/>
          </a:xfrm>
          <a:prstGeom prst="rect">
            <a:avLst/>
          </a:prstGeom>
        </p:spPr>
      </p:pic>
      <p:pic>
        <p:nvPicPr>
          <p:cNvPr id="36" name="图片 35">
            <a:extLst>
              <a:ext uri="{FF2B5EF4-FFF2-40B4-BE49-F238E27FC236}">
                <a16:creationId xmlns="" xmlns:a16="http://schemas.microsoft.com/office/drawing/2014/main" id="{03D84414-3EB2-4E87-97DC-B3B9167881BF}"/>
              </a:ext>
            </a:extLst>
          </p:cNvPr>
          <p:cNvPicPr>
            <a:picLocks noChangeAspect="1"/>
          </p:cNvPicPr>
          <p:nvPr/>
        </p:nvPicPr>
        <p:blipFill rotWithShape="1">
          <a:blip r:embed="rId15" cstate="print"/>
          <a:srcRect l="12605"/>
          <a:stretch/>
        </p:blipFill>
        <p:spPr>
          <a:xfrm>
            <a:off x="850135" y="3182644"/>
            <a:ext cx="1218400" cy="746525"/>
          </a:xfrm>
          <a:prstGeom prst="rect">
            <a:avLst/>
          </a:prstGeom>
        </p:spPr>
      </p:pic>
      <p:sp>
        <p:nvSpPr>
          <p:cNvPr id="38" name="Rectangle 99">
            <a:extLst>
              <a:ext uri="{FF2B5EF4-FFF2-40B4-BE49-F238E27FC236}">
                <a16:creationId xmlns="" xmlns:a16="http://schemas.microsoft.com/office/drawing/2014/main" id="{8D4EBE4C-7E55-42B7-A1DF-C07B724058AF}"/>
              </a:ext>
            </a:extLst>
          </p:cNvPr>
          <p:cNvSpPr/>
          <p:nvPr/>
        </p:nvSpPr>
        <p:spPr>
          <a:xfrm>
            <a:off x="3021730" y="3821057"/>
            <a:ext cx="1662025"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空间变换网络</a:t>
            </a:r>
            <a:endParaRPr lang="en-US" altLang="zh-CN" sz="1900" b="1" dirty="0">
              <a:cs typeface="+mn-ea"/>
              <a:sym typeface="+mn-lt"/>
            </a:endParaRPr>
          </a:p>
        </p:txBody>
      </p:sp>
      <p:sp>
        <p:nvSpPr>
          <p:cNvPr id="43" name="Rectangle 99">
            <a:extLst>
              <a:ext uri="{FF2B5EF4-FFF2-40B4-BE49-F238E27FC236}">
                <a16:creationId xmlns="" xmlns:a16="http://schemas.microsoft.com/office/drawing/2014/main" id="{55D7CB05-1ECD-4A4C-8C33-047526C00F64}"/>
              </a:ext>
            </a:extLst>
          </p:cNvPr>
          <p:cNvSpPr/>
          <p:nvPr/>
        </p:nvSpPr>
        <p:spPr>
          <a:xfrm>
            <a:off x="815664" y="3815945"/>
            <a:ext cx="1223065"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输入点云</a:t>
            </a:r>
            <a:endParaRPr lang="en-US" altLang="zh-CN" sz="1900" b="1" dirty="0">
              <a:cs typeface="+mn-ea"/>
              <a:sym typeface="+mn-lt"/>
            </a:endParaRPr>
          </a:p>
        </p:txBody>
      </p:sp>
      <p:pic>
        <p:nvPicPr>
          <p:cNvPr id="45" name="图片 44">
            <a:extLst>
              <a:ext uri="{FF2B5EF4-FFF2-40B4-BE49-F238E27FC236}">
                <a16:creationId xmlns="" xmlns:a16="http://schemas.microsoft.com/office/drawing/2014/main" id="{9EB0523B-6FC1-474C-8737-00869B2C975B}"/>
              </a:ext>
            </a:extLst>
          </p:cNvPr>
          <p:cNvPicPr>
            <a:picLocks noChangeAspect="1"/>
          </p:cNvPicPr>
          <p:nvPr/>
        </p:nvPicPr>
        <p:blipFill>
          <a:blip r:embed="rId16" cstate="print"/>
          <a:stretch>
            <a:fillRect/>
          </a:stretch>
        </p:blipFill>
        <p:spPr>
          <a:xfrm>
            <a:off x="5770397" y="3115743"/>
            <a:ext cx="1639660" cy="823951"/>
          </a:xfrm>
          <a:prstGeom prst="rect">
            <a:avLst/>
          </a:prstGeom>
        </p:spPr>
      </p:pic>
      <p:sp>
        <p:nvSpPr>
          <p:cNvPr id="46" name="Rectangle 99">
            <a:extLst>
              <a:ext uri="{FF2B5EF4-FFF2-40B4-BE49-F238E27FC236}">
                <a16:creationId xmlns="" xmlns:a16="http://schemas.microsoft.com/office/drawing/2014/main" id="{86743C65-4B84-4970-89B6-2B673533BEBF}"/>
              </a:ext>
            </a:extLst>
          </p:cNvPr>
          <p:cNvSpPr/>
          <p:nvPr/>
        </p:nvSpPr>
        <p:spPr>
          <a:xfrm>
            <a:off x="5610799" y="3822677"/>
            <a:ext cx="1848221" cy="969476"/>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特征提取与融合</a:t>
            </a:r>
            <a:endParaRPr lang="en-US" altLang="zh-CN" sz="1900" b="1" dirty="0">
              <a:cs typeface="+mn-ea"/>
              <a:sym typeface="+mn-lt"/>
            </a:endParaRPr>
          </a:p>
        </p:txBody>
      </p:sp>
      <p:pic>
        <p:nvPicPr>
          <p:cNvPr id="60" name="图片 59">
            <a:extLst>
              <a:ext uri="{FF2B5EF4-FFF2-40B4-BE49-F238E27FC236}">
                <a16:creationId xmlns="" xmlns:a16="http://schemas.microsoft.com/office/drawing/2014/main" id="{07B07A39-70D4-4EAD-AA67-275F00E06B3A}"/>
              </a:ext>
            </a:extLst>
          </p:cNvPr>
          <p:cNvPicPr>
            <a:picLocks noChangeAspect="1"/>
          </p:cNvPicPr>
          <p:nvPr/>
        </p:nvPicPr>
        <p:blipFill>
          <a:blip r:embed="rId17" cstate="print"/>
          <a:stretch>
            <a:fillRect/>
          </a:stretch>
        </p:blipFill>
        <p:spPr>
          <a:xfrm>
            <a:off x="3004470" y="3271803"/>
            <a:ext cx="1782925" cy="636563"/>
          </a:xfrm>
          <a:prstGeom prst="rect">
            <a:avLst/>
          </a:prstGeom>
        </p:spPr>
      </p:pic>
      <p:pic>
        <p:nvPicPr>
          <p:cNvPr id="63" name="图片 62">
            <a:extLst>
              <a:ext uri="{FF2B5EF4-FFF2-40B4-BE49-F238E27FC236}">
                <a16:creationId xmlns="" xmlns:a16="http://schemas.microsoft.com/office/drawing/2014/main" id="{7224BA5B-360B-4235-A7B4-D871F303B3F7}"/>
              </a:ext>
            </a:extLst>
          </p:cNvPr>
          <p:cNvPicPr>
            <a:picLocks noChangeAspect="1"/>
          </p:cNvPicPr>
          <p:nvPr/>
        </p:nvPicPr>
        <p:blipFill>
          <a:blip r:embed="rId18" cstate="print"/>
          <a:stretch>
            <a:fillRect/>
          </a:stretch>
        </p:blipFill>
        <p:spPr>
          <a:xfrm>
            <a:off x="8109687" y="3225954"/>
            <a:ext cx="1916768" cy="774999"/>
          </a:xfrm>
          <a:prstGeom prst="rect">
            <a:avLst/>
          </a:prstGeom>
        </p:spPr>
      </p:pic>
      <p:sp>
        <p:nvSpPr>
          <p:cNvPr id="4096" name="Rectangle 99">
            <a:extLst>
              <a:ext uri="{FF2B5EF4-FFF2-40B4-BE49-F238E27FC236}">
                <a16:creationId xmlns="" xmlns:a16="http://schemas.microsoft.com/office/drawing/2014/main" id="{21BC33BF-30AF-4101-80B2-A50FD35212DF}"/>
              </a:ext>
            </a:extLst>
          </p:cNvPr>
          <p:cNvSpPr/>
          <p:nvPr/>
        </p:nvSpPr>
        <p:spPr>
          <a:xfrm>
            <a:off x="8489257" y="3866945"/>
            <a:ext cx="1230311"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点云分割</a:t>
            </a:r>
            <a:endParaRPr lang="en-US" altLang="zh-CN" sz="1900" b="1" dirty="0">
              <a:cs typeface="+mn-ea"/>
              <a:sym typeface="+mn-lt"/>
            </a:endParaRPr>
          </a:p>
        </p:txBody>
      </p:sp>
      <p:sp>
        <p:nvSpPr>
          <p:cNvPr id="4099" name="Rectangle 99">
            <a:extLst>
              <a:ext uri="{FF2B5EF4-FFF2-40B4-BE49-F238E27FC236}">
                <a16:creationId xmlns="" xmlns:a16="http://schemas.microsoft.com/office/drawing/2014/main" id="{4C123EC8-2AD6-4CD9-9BA0-679E74886072}"/>
              </a:ext>
            </a:extLst>
          </p:cNvPr>
          <p:cNvSpPr/>
          <p:nvPr/>
        </p:nvSpPr>
        <p:spPr>
          <a:xfrm>
            <a:off x="10540489" y="3773242"/>
            <a:ext cx="1602753" cy="677088"/>
          </a:xfrm>
          <a:prstGeom prst="rect">
            <a:avLst/>
          </a:prstGeom>
        </p:spPr>
        <p:txBody>
          <a:bodyPr wrap="square" lIns="91420" tIns="45710" rIns="91420" bIns="45710">
            <a:spAutoFit/>
          </a:bodyPr>
          <a:lstStyle/>
          <a:p>
            <a:pPr>
              <a:buNone/>
            </a:pPr>
            <a:r>
              <a:rPr lang="zh-CN" altLang="en-US" sz="1900" b="1" dirty="0">
                <a:cs typeface="+mn-ea"/>
                <a:sym typeface="+mn-lt"/>
              </a:rPr>
              <a:t>网格化处理</a:t>
            </a:r>
            <a:endParaRPr lang="en-US" altLang="zh-CN" sz="1900" b="1" dirty="0">
              <a:cs typeface="+mn-ea"/>
              <a:sym typeface="+mn-lt"/>
            </a:endParaRPr>
          </a:p>
          <a:p>
            <a:pPr>
              <a:buNone/>
            </a:pPr>
            <a:r>
              <a:rPr lang="zh-CN" altLang="en-US" sz="1900" b="1" dirty="0">
                <a:cs typeface="+mn-ea"/>
                <a:sym typeface="+mn-lt"/>
              </a:rPr>
              <a:t>  纹理映射</a:t>
            </a:r>
            <a:endParaRPr lang="en-US" altLang="zh-CN" sz="1900" b="1" dirty="0">
              <a:cs typeface="+mn-ea"/>
              <a:sym typeface="+mn-lt"/>
            </a:endParaRPr>
          </a:p>
        </p:txBody>
      </p:sp>
      <p:pic>
        <p:nvPicPr>
          <p:cNvPr id="4103" name="图片 4102">
            <a:extLst>
              <a:ext uri="{FF2B5EF4-FFF2-40B4-BE49-F238E27FC236}">
                <a16:creationId xmlns="" xmlns:a16="http://schemas.microsoft.com/office/drawing/2014/main" id="{7604A798-BCBC-4683-A193-00E4AEAD7845}"/>
              </a:ext>
            </a:extLst>
          </p:cNvPr>
          <p:cNvPicPr>
            <a:picLocks noChangeAspect="1"/>
          </p:cNvPicPr>
          <p:nvPr/>
        </p:nvPicPr>
        <p:blipFill>
          <a:blip r:embed="rId19"/>
          <a:stretch>
            <a:fillRect/>
          </a:stretch>
        </p:blipFill>
        <p:spPr>
          <a:xfrm>
            <a:off x="10335524" y="5327237"/>
            <a:ext cx="1562113" cy="738007"/>
          </a:xfrm>
          <a:prstGeom prst="rect">
            <a:avLst/>
          </a:prstGeom>
        </p:spPr>
      </p:pic>
      <p:sp>
        <p:nvSpPr>
          <p:cNvPr id="4104" name="Rectangle 99">
            <a:extLst>
              <a:ext uri="{FF2B5EF4-FFF2-40B4-BE49-F238E27FC236}">
                <a16:creationId xmlns="" xmlns:a16="http://schemas.microsoft.com/office/drawing/2014/main" id="{D6CCC8A1-2E75-4B50-BEA5-C3BCA8E2D526}"/>
              </a:ext>
            </a:extLst>
          </p:cNvPr>
          <p:cNvSpPr/>
          <p:nvPr/>
        </p:nvSpPr>
        <p:spPr>
          <a:xfrm>
            <a:off x="10026454" y="6065243"/>
            <a:ext cx="2180249"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导入</a:t>
            </a:r>
            <a:r>
              <a:rPr lang="en-US" altLang="zh-CN" sz="1900" b="1" dirty="0">
                <a:cs typeface="+mn-ea"/>
                <a:sym typeface="+mn-lt"/>
              </a:rPr>
              <a:t>Unity 3D</a:t>
            </a:r>
            <a:r>
              <a:rPr lang="zh-CN" altLang="en-US" sz="1900" b="1" dirty="0">
                <a:cs typeface="+mn-ea"/>
                <a:sym typeface="+mn-lt"/>
              </a:rPr>
              <a:t>引擎</a:t>
            </a:r>
            <a:endParaRPr lang="en-US" altLang="zh-CN" sz="1900" b="1" dirty="0">
              <a:cs typeface="+mn-ea"/>
              <a:sym typeface="+mn-lt"/>
            </a:endParaRPr>
          </a:p>
        </p:txBody>
      </p:sp>
      <p:pic>
        <p:nvPicPr>
          <p:cNvPr id="4107" name="图片 4106">
            <a:extLst>
              <a:ext uri="{FF2B5EF4-FFF2-40B4-BE49-F238E27FC236}">
                <a16:creationId xmlns="" xmlns:a16="http://schemas.microsoft.com/office/drawing/2014/main" id="{28F297C0-2D9D-474A-96CF-BCED2BF11848}"/>
              </a:ext>
            </a:extLst>
          </p:cNvPr>
          <p:cNvPicPr>
            <a:picLocks noChangeAspect="1"/>
          </p:cNvPicPr>
          <p:nvPr/>
        </p:nvPicPr>
        <p:blipFill>
          <a:blip r:embed="rId20"/>
          <a:stretch>
            <a:fillRect/>
          </a:stretch>
        </p:blipFill>
        <p:spPr>
          <a:xfrm>
            <a:off x="1013934" y="4774178"/>
            <a:ext cx="2472828" cy="1426927"/>
          </a:xfrm>
          <a:prstGeom prst="rect">
            <a:avLst/>
          </a:prstGeom>
        </p:spPr>
      </p:pic>
      <p:sp>
        <p:nvSpPr>
          <p:cNvPr id="4108" name="Rectangle 99">
            <a:extLst>
              <a:ext uri="{FF2B5EF4-FFF2-40B4-BE49-F238E27FC236}">
                <a16:creationId xmlns="" xmlns:a16="http://schemas.microsoft.com/office/drawing/2014/main" id="{EECA0191-337E-445E-8EA7-ADA14DB04505}"/>
              </a:ext>
            </a:extLst>
          </p:cNvPr>
          <p:cNvSpPr/>
          <p:nvPr/>
        </p:nvSpPr>
        <p:spPr>
          <a:xfrm>
            <a:off x="7125198" y="6065243"/>
            <a:ext cx="2463689"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添加交互、显示效果</a:t>
            </a:r>
            <a:endParaRPr lang="en-US" altLang="zh-CN" sz="1900" b="1" dirty="0">
              <a:cs typeface="+mn-ea"/>
              <a:sym typeface="+mn-lt"/>
            </a:endParaRPr>
          </a:p>
        </p:txBody>
      </p:sp>
      <p:pic>
        <p:nvPicPr>
          <p:cNvPr id="4110" name="图片 4109">
            <a:extLst>
              <a:ext uri="{FF2B5EF4-FFF2-40B4-BE49-F238E27FC236}">
                <a16:creationId xmlns="" xmlns:a16="http://schemas.microsoft.com/office/drawing/2014/main" id="{1A242841-170B-47CF-B2B7-07866BAB2EA7}"/>
              </a:ext>
            </a:extLst>
          </p:cNvPr>
          <p:cNvPicPr>
            <a:picLocks noChangeAspect="1"/>
          </p:cNvPicPr>
          <p:nvPr/>
        </p:nvPicPr>
        <p:blipFill>
          <a:blip r:embed="rId21"/>
          <a:stretch>
            <a:fillRect/>
          </a:stretch>
        </p:blipFill>
        <p:spPr>
          <a:xfrm>
            <a:off x="4493199" y="4991431"/>
            <a:ext cx="1677100" cy="1122269"/>
          </a:xfrm>
          <a:prstGeom prst="rect">
            <a:avLst/>
          </a:prstGeom>
        </p:spPr>
      </p:pic>
      <p:sp>
        <p:nvSpPr>
          <p:cNvPr id="4111" name="Rectangle 99">
            <a:extLst>
              <a:ext uri="{FF2B5EF4-FFF2-40B4-BE49-F238E27FC236}">
                <a16:creationId xmlns="" xmlns:a16="http://schemas.microsoft.com/office/drawing/2014/main" id="{331AFCA7-36DD-4763-9FD8-07DD7AEAB8B4}"/>
              </a:ext>
            </a:extLst>
          </p:cNvPr>
          <p:cNvSpPr/>
          <p:nvPr/>
        </p:nvSpPr>
        <p:spPr>
          <a:xfrm>
            <a:off x="4233398" y="6064997"/>
            <a:ext cx="2187724" cy="530894"/>
          </a:xfrm>
          <a:prstGeom prst="rect">
            <a:avLst/>
          </a:prstGeom>
        </p:spPr>
        <p:txBody>
          <a:bodyPr wrap="square" lIns="91420" tIns="45710" rIns="91420" bIns="45710">
            <a:spAutoFit/>
          </a:bodyPr>
          <a:lstStyle/>
          <a:p>
            <a:pPr>
              <a:lnSpc>
                <a:spcPct val="150000"/>
              </a:lnSpc>
              <a:buNone/>
            </a:pPr>
            <a:r>
              <a:rPr lang="en-US" altLang="zh-CN" sz="1900" b="1" dirty="0">
                <a:cs typeface="+mn-ea"/>
                <a:sym typeface="+mn-lt"/>
              </a:rPr>
              <a:t>Visual Studio</a:t>
            </a:r>
            <a:r>
              <a:rPr lang="zh-CN" altLang="en-US" sz="1900" b="1" dirty="0">
                <a:cs typeface="+mn-ea"/>
                <a:sym typeface="+mn-lt"/>
              </a:rPr>
              <a:t>部署</a:t>
            </a:r>
            <a:endParaRPr lang="en-US" altLang="zh-CN" sz="1900" b="1" dirty="0">
              <a:cs typeface="+mn-ea"/>
              <a:sym typeface="+mn-lt"/>
            </a:endParaRPr>
          </a:p>
        </p:txBody>
      </p:sp>
      <p:pic>
        <p:nvPicPr>
          <p:cNvPr id="4112" name="图片 4111">
            <a:extLst>
              <a:ext uri="{FF2B5EF4-FFF2-40B4-BE49-F238E27FC236}">
                <a16:creationId xmlns="" xmlns:a16="http://schemas.microsoft.com/office/drawing/2014/main" id="{FF7FB9B7-F0E4-4A9D-81C7-2295F7C0977E}"/>
              </a:ext>
            </a:extLst>
          </p:cNvPr>
          <p:cNvPicPr>
            <a:picLocks noChangeAspect="1"/>
          </p:cNvPicPr>
          <p:nvPr/>
        </p:nvPicPr>
        <p:blipFill>
          <a:blip r:embed="rId22"/>
          <a:stretch>
            <a:fillRect/>
          </a:stretch>
        </p:blipFill>
        <p:spPr>
          <a:xfrm>
            <a:off x="7256438" y="4903975"/>
            <a:ext cx="2056505" cy="1297180"/>
          </a:xfrm>
          <a:prstGeom prst="rect">
            <a:avLst/>
          </a:prstGeom>
        </p:spPr>
      </p:pic>
      <p:sp>
        <p:nvSpPr>
          <p:cNvPr id="4114" name="Rectangle 99">
            <a:extLst>
              <a:ext uri="{FF2B5EF4-FFF2-40B4-BE49-F238E27FC236}">
                <a16:creationId xmlns="" xmlns:a16="http://schemas.microsoft.com/office/drawing/2014/main" id="{F3327237-566B-4985-A157-2DB0DE2248EB}"/>
              </a:ext>
            </a:extLst>
          </p:cNvPr>
          <p:cNvSpPr/>
          <p:nvPr/>
        </p:nvSpPr>
        <p:spPr>
          <a:xfrm>
            <a:off x="1443619" y="6084759"/>
            <a:ext cx="1848221"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混合现实展示</a:t>
            </a:r>
            <a:endParaRPr lang="en-US" altLang="zh-CN" sz="1900" b="1" dirty="0">
              <a:cs typeface="+mn-ea"/>
              <a:sym typeface="+mn-lt"/>
            </a:endParaRPr>
          </a:p>
        </p:txBody>
      </p:sp>
      <p:sp>
        <p:nvSpPr>
          <p:cNvPr id="4117" name="箭头: 右 4116">
            <a:extLst>
              <a:ext uri="{FF2B5EF4-FFF2-40B4-BE49-F238E27FC236}">
                <a16:creationId xmlns="" xmlns:a16="http://schemas.microsoft.com/office/drawing/2014/main" id="{3D075074-FA33-46CD-B1F5-A602BD2C39B3}"/>
              </a:ext>
            </a:extLst>
          </p:cNvPr>
          <p:cNvSpPr/>
          <p:nvPr/>
        </p:nvSpPr>
        <p:spPr>
          <a:xfrm>
            <a:off x="2933428" y="1485178"/>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118" name="箭头: 右 4117">
            <a:extLst>
              <a:ext uri="{FF2B5EF4-FFF2-40B4-BE49-F238E27FC236}">
                <a16:creationId xmlns="" xmlns:a16="http://schemas.microsoft.com/office/drawing/2014/main" id="{B74C13EA-FAA8-420A-A498-D9F300407BFA}"/>
              </a:ext>
            </a:extLst>
          </p:cNvPr>
          <p:cNvSpPr/>
          <p:nvPr/>
        </p:nvSpPr>
        <p:spPr>
          <a:xfrm>
            <a:off x="5286524" y="1517007"/>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119" name="箭头: 右 4118">
            <a:extLst>
              <a:ext uri="{FF2B5EF4-FFF2-40B4-BE49-F238E27FC236}">
                <a16:creationId xmlns="" xmlns:a16="http://schemas.microsoft.com/office/drawing/2014/main" id="{4398D09A-0756-4999-A626-409F81FA94B4}"/>
              </a:ext>
            </a:extLst>
          </p:cNvPr>
          <p:cNvSpPr/>
          <p:nvPr/>
        </p:nvSpPr>
        <p:spPr>
          <a:xfrm>
            <a:off x="7628283" y="1497141"/>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120" name="箭头: 右 4119">
            <a:extLst>
              <a:ext uri="{FF2B5EF4-FFF2-40B4-BE49-F238E27FC236}">
                <a16:creationId xmlns="" xmlns:a16="http://schemas.microsoft.com/office/drawing/2014/main" id="{2CD145F6-3C26-4B5D-A123-0388105D5715}"/>
              </a:ext>
            </a:extLst>
          </p:cNvPr>
          <p:cNvSpPr/>
          <p:nvPr/>
        </p:nvSpPr>
        <p:spPr>
          <a:xfrm>
            <a:off x="2249960" y="3489602"/>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121" name="箭头: 右 4120">
            <a:extLst>
              <a:ext uri="{FF2B5EF4-FFF2-40B4-BE49-F238E27FC236}">
                <a16:creationId xmlns="" xmlns:a16="http://schemas.microsoft.com/office/drawing/2014/main" id="{679F0392-BBF8-443D-9C58-110C1C383C82}"/>
              </a:ext>
            </a:extLst>
          </p:cNvPr>
          <p:cNvSpPr/>
          <p:nvPr/>
        </p:nvSpPr>
        <p:spPr>
          <a:xfrm>
            <a:off x="5017896" y="3521157"/>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122" name="箭头: 右 4121">
            <a:extLst>
              <a:ext uri="{FF2B5EF4-FFF2-40B4-BE49-F238E27FC236}">
                <a16:creationId xmlns="" xmlns:a16="http://schemas.microsoft.com/office/drawing/2014/main" id="{A90A9492-2D7D-4AD1-9389-4FFADBDBCB36}"/>
              </a:ext>
            </a:extLst>
          </p:cNvPr>
          <p:cNvSpPr/>
          <p:nvPr/>
        </p:nvSpPr>
        <p:spPr>
          <a:xfrm>
            <a:off x="7512458" y="3518446"/>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124" name="箭头: 右 4123">
            <a:extLst>
              <a:ext uri="{FF2B5EF4-FFF2-40B4-BE49-F238E27FC236}">
                <a16:creationId xmlns="" xmlns:a16="http://schemas.microsoft.com/office/drawing/2014/main" id="{6543875F-461D-4B83-AE80-1425A2C44A15}"/>
              </a:ext>
            </a:extLst>
          </p:cNvPr>
          <p:cNvSpPr/>
          <p:nvPr/>
        </p:nvSpPr>
        <p:spPr>
          <a:xfrm rot="5400000">
            <a:off x="10707542" y="4722723"/>
            <a:ext cx="829705" cy="20426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125" name="箭头: 右 4124">
            <a:extLst>
              <a:ext uri="{FF2B5EF4-FFF2-40B4-BE49-F238E27FC236}">
                <a16:creationId xmlns="" xmlns:a16="http://schemas.microsoft.com/office/drawing/2014/main" id="{D180007A-B373-4BAB-96DB-F4D536F2A859}"/>
              </a:ext>
            </a:extLst>
          </p:cNvPr>
          <p:cNvSpPr/>
          <p:nvPr/>
        </p:nvSpPr>
        <p:spPr>
          <a:xfrm rot="10800000">
            <a:off x="9330750" y="5445601"/>
            <a:ext cx="883127" cy="2380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126" name="箭头: 右 4125">
            <a:extLst>
              <a:ext uri="{FF2B5EF4-FFF2-40B4-BE49-F238E27FC236}">
                <a16:creationId xmlns="" xmlns:a16="http://schemas.microsoft.com/office/drawing/2014/main" id="{A65776A8-DFBA-4C2A-81EA-CFC94421E502}"/>
              </a:ext>
            </a:extLst>
          </p:cNvPr>
          <p:cNvSpPr/>
          <p:nvPr/>
        </p:nvSpPr>
        <p:spPr>
          <a:xfrm rot="10800000">
            <a:off x="6390642" y="5404961"/>
            <a:ext cx="759655" cy="2583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127" name="箭头: 右 4126">
            <a:extLst>
              <a:ext uri="{FF2B5EF4-FFF2-40B4-BE49-F238E27FC236}">
                <a16:creationId xmlns="" xmlns:a16="http://schemas.microsoft.com/office/drawing/2014/main" id="{B1987E26-73C6-4BAC-8A20-A9C1B214017D}"/>
              </a:ext>
            </a:extLst>
          </p:cNvPr>
          <p:cNvSpPr/>
          <p:nvPr/>
        </p:nvSpPr>
        <p:spPr>
          <a:xfrm rot="10800000">
            <a:off x="3589789" y="5407366"/>
            <a:ext cx="770273" cy="23645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3" name="文本框 12">
            <a:extLst>
              <a:ext uri="{FF2B5EF4-FFF2-40B4-BE49-F238E27FC236}">
                <a16:creationId xmlns="" xmlns:a16="http://schemas.microsoft.com/office/drawing/2014/main" id="{100DE912-E5C1-4E20-ABC8-B1AEC7D85D4B}"/>
              </a:ext>
            </a:extLst>
          </p:cNvPr>
          <p:cNvSpPr txBox="1"/>
          <p:nvPr/>
        </p:nvSpPr>
        <p:spPr>
          <a:xfrm>
            <a:off x="188410" y="896917"/>
            <a:ext cx="569381" cy="1858924"/>
          </a:xfrm>
          <a:prstGeom prst="rect">
            <a:avLst/>
          </a:prstGeom>
          <a:noFill/>
        </p:spPr>
        <p:txBody>
          <a:bodyPr vert="eaVert" wrap="square" lIns="121917" tIns="60958" rIns="121917" bIns="60958" rtlCol="0">
            <a:spAutoFit/>
          </a:bodyPr>
          <a:lstStyle/>
          <a:p>
            <a:pPr algn="ctr"/>
            <a:r>
              <a:rPr lang="zh-CN" altLang="en-US" sz="2100" b="1" dirty="0"/>
              <a:t>① </a:t>
            </a:r>
            <a:r>
              <a:rPr lang="zh-CN" altLang="en-US" sz="1900" b="1" dirty="0" smtClean="0"/>
              <a:t>环境搭建</a:t>
            </a:r>
            <a:endParaRPr lang="zh-CN" altLang="en-US" sz="1900" b="1" dirty="0"/>
          </a:p>
        </p:txBody>
      </p:sp>
      <p:sp>
        <p:nvSpPr>
          <p:cNvPr id="15" name="文本框 14">
            <a:extLst>
              <a:ext uri="{FF2B5EF4-FFF2-40B4-BE49-F238E27FC236}">
                <a16:creationId xmlns="" xmlns:a16="http://schemas.microsoft.com/office/drawing/2014/main" id="{AD9AEFCB-3C4C-43A2-BE04-F74303CA4C1C}"/>
              </a:ext>
            </a:extLst>
          </p:cNvPr>
          <p:cNvSpPr txBox="1"/>
          <p:nvPr/>
        </p:nvSpPr>
        <p:spPr>
          <a:xfrm>
            <a:off x="178238" y="2851643"/>
            <a:ext cx="569381" cy="1623855"/>
          </a:xfrm>
          <a:prstGeom prst="rect">
            <a:avLst/>
          </a:prstGeom>
          <a:noFill/>
        </p:spPr>
        <p:txBody>
          <a:bodyPr vert="eaVert" wrap="square" lIns="121917" tIns="60958" rIns="121917" bIns="60958" rtlCol="0">
            <a:spAutoFit/>
          </a:bodyPr>
          <a:lstStyle/>
          <a:p>
            <a:pPr algn="ctr"/>
            <a:r>
              <a:rPr lang="zh-CN" altLang="en-US" sz="2100" b="1" dirty="0" smtClean="0"/>
              <a:t>②</a:t>
            </a:r>
            <a:r>
              <a:rPr lang="zh-CN" altLang="en-US" sz="1900" b="1" dirty="0" smtClean="0"/>
              <a:t>启发式算法</a:t>
            </a:r>
            <a:r>
              <a:rPr lang="zh-CN" altLang="en-US" sz="2100" b="1" dirty="0" smtClean="0"/>
              <a:t> </a:t>
            </a:r>
            <a:endParaRPr lang="zh-CN" altLang="en-US" sz="2100" b="1" dirty="0"/>
          </a:p>
        </p:txBody>
      </p:sp>
      <p:cxnSp>
        <p:nvCxnSpPr>
          <p:cNvPr id="19" name="直接连接符 18">
            <a:extLst>
              <a:ext uri="{FF2B5EF4-FFF2-40B4-BE49-F238E27FC236}">
                <a16:creationId xmlns="" xmlns:a16="http://schemas.microsoft.com/office/drawing/2014/main" id="{B02025F8-E0DC-459E-B1DE-F4E34CF26FAF}"/>
              </a:ext>
            </a:extLst>
          </p:cNvPr>
          <p:cNvCxnSpPr/>
          <p:nvPr/>
        </p:nvCxnSpPr>
        <p:spPr>
          <a:xfrm>
            <a:off x="737353" y="906881"/>
            <a:ext cx="0" cy="186177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 xmlns:a16="http://schemas.microsoft.com/office/drawing/2014/main" id="{41C4394D-DF53-4D47-8C58-BCFAC4C65A83}"/>
              </a:ext>
            </a:extLst>
          </p:cNvPr>
          <p:cNvCxnSpPr>
            <a:cxnSpLocks/>
          </p:cNvCxnSpPr>
          <p:nvPr/>
        </p:nvCxnSpPr>
        <p:spPr>
          <a:xfrm>
            <a:off x="737353" y="2851643"/>
            <a:ext cx="0" cy="166016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 xmlns:a16="http://schemas.microsoft.com/office/drawing/2014/main" id="{1818DDC3-D207-4AEC-84C8-7B081AD78D8B}"/>
              </a:ext>
            </a:extLst>
          </p:cNvPr>
          <p:cNvCxnSpPr>
            <a:cxnSpLocks/>
          </p:cNvCxnSpPr>
          <p:nvPr/>
        </p:nvCxnSpPr>
        <p:spPr>
          <a:xfrm>
            <a:off x="730908" y="4687842"/>
            <a:ext cx="0" cy="187634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 xmlns:a16="http://schemas.microsoft.com/office/drawing/2014/main" id="{CE6D6BA3-809F-4987-881B-4902649FB516}"/>
              </a:ext>
            </a:extLst>
          </p:cNvPr>
          <p:cNvSpPr txBox="1"/>
          <p:nvPr/>
        </p:nvSpPr>
        <p:spPr>
          <a:xfrm>
            <a:off x="170584" y="4663168"/>
            <a:ext cx="569381" cy="1954033"/>
          </a:xfrm>
          <a:prstGeom prst="rect">
            <a:avLst/>
          </a:prstGeom>
          <a:noFill/>
        </p:spPr>
        <p:txBody>
          <a:bodyPr vert="eaVert" wrap="square" lIns="121917" tIns="60958" rIns="121917" bIns="60958" rtlCol="0">
            <a:spAutoFit/>
          </a:bodyPr>
          <a:lstStyle/>
          <a:p>
            <a:pPr algn="ctr"/>
            <a:r>
              <a:rPr lang="zh-CN" altLang="en-US" sz="2100" b="1" dirty="0"/>
              <a:t>③ </a:t>
            </a:r>
            <a:r>
              <a:rPr lang="zh-CN" altLang="en-US" sz="1900" b="1" dirty="0" smtClean="0"/>
              <a:t>深度强化学习</a:t>
            </a:r>
            <a:endParaRPr lang="zh-CN" altLang="en-US" sz="1900" b="1" dirty="0"/>
          </a:p>
        </p:txBody>
      </p:sp>
      <p:grpSp>
        <p:nvGrpSpPr>
          <p:cNvPr id="5" name="组合 32">
            <a:extLst>
              <a:ext uri="{FF2B5EF4-FFF2-40B4-BE49-F238E27FC236}">
                <a16:creationId xmlns="" xmlns:a16="http://schemas.microsoft.com/office/drawing/2014/main" id="{12C101F4-4599-4259-96EB-857EF61C40F2}"/>
              </a:ext>
            </a:extLst>
          </p:cNvPr>
          <p:cNvGrpSpPr/>
          <p:nvPr/>
        </p:nvGrpSpPr>
        <p:grpSpPr>
          <a:xfrm>
            <a:off x="9828381" y="1453474"/>
            <a:ext cx="1512617" cy="1086497"/>
            <a:chOff x="7436207" y="1090108"/>
            <a:chExt cx="839960" cy="472641"/>
          </a:xfrm>
        </p:grpSpPr>
        <p:sp>
          <p:nvSpPr>
            <p:cNvPr id="29" name="流程图: 过程 28">
              <a:extLst>
                <a:ext uri="{FF2B5EF4-FFF2-40B4-BE49-F238E27FC236}">
                  <a16:creationId xmlns="" xmlns:a16="http://schemas.microsoft.com/office/drawing/2014/main" id="{E487A9FF-78A6-44C9-B725-6593ADFF4F36}"/>
                </a:ext>
              </a:extLst>
            </p:cNvPr>
            <p:cNvSpPr/>
            <p:nvPr/>
          </p:nvSpPr>
          <p:spPr>
            <a:xfrm>
              <a:off x="7436207" y="1090108"/>
              <a:ext cx="813043" cy="46411"/>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 xmlns:a16="http://schemas.microsoft.com/office/drawing/2014/main" id="{8BE3AEF5-17FB-468A-9BE5-AD7E0ECCFF1C}"/>
                </a:ext>
              </a:extLst>
            </p:cNvPr>
            <p:cNvSpPr/>
            <p:nvPr/>
          </p:nvSpPr>
          <p:spPr>
            <a:xfrm rot="5400000">
              <a:off x="7989311" y="1275893"/>
              <a:ext cx="459211" cy="11450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5" name="箭头: 右 34">
            <a:extLst>
              <a:ext uri="{FF2B5EF4-FFF2-40B4-BE49-F238E27FC236}">
                <a16:creationId xmlns="" xmlns:a16="http://schemas.microsoft.com/office/drawing/2014/main" id="{138AF8F0-E0B1-420D-82D5-C32C3FA1DE1A}"/>
              </a:ext>
            </a:extLst>
          </p:cNvPr>
          <p:cNvSpPr/>
          <p:nvPr/>
        </p:nvSpPr>
        <p:spPr>
          <a:xfrm>
            <a:off x="9955001" y="3390927"/>
            <a:ext cx="522963"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1" name="矩形 10">
            <a:extLst>
              <a:ext uri="{FF2B5EF4-FFF2-40B4-BE49-F238E27FC236}">
                <a16:creationId xmlns="" xmlns:a16="http://schemas.microsoft.com/office/drawing/2014/main" id="{F4DABE07-BBAB-424A-B980-C5FE1BCEF6D2}"/>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7" name="菱形 16">
            <a:extLst>
              <a:ext uri="{FF2B5EF4-FFF2-40B4-BE49-F238E27FC236}">
                <a16:creationId xmlns="" xmlns:a16="http://schemas.microsoft.com/office/drawing/2014/main" id="{435F5EC8-3B74-408A-B964-249E866C8D51}"/>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22" name="菱形 21">
            <a:extLst>
              <a:ext uri="{FF2B5EF4-FFF2-40B4-BE49-F238E27FC236}">
                <a16:creationId xmlns="" xmlns:a16="http://schemas.microsoft.com/office/drawing/2014/main" id="{99570F5A-5A3B-433C-8DF5-556311016773}"/>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Tree>
    <p:extLst>
      <p:ext uri="{BB962C8B-B14F-4D97-AF65-F5344CB8AC3E}">
        <p14:creationId xmlns="" xmlns:p14="http://schemas.microsoft.com/office/powerpoint/2010/main" val="3452825917"/>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0">
            <a:extLst>
              <a:ext uri="{FF2B5EF4-FFF2-40B4-BE49-F238E27FC236}">
                <a16:creationId xmlns="" xmlns:a16="http://schemas.microsoft.com/office/drawing/2014/main" id="{A2C55279-1683-4C04-AA3E-5C7520AE746E}"/>
              </a:ext>
            </a:extLst>
          </p:cNvPr>
          <p:cNvGrpSpPr/>
          <p:nvPr/>
        </p:nvGrpSpPr>
        <p:grpSpPr>
          <a:xfrm>
            <a:off x="6933224" y="253395"/>
            <a:ext cx="4099016" cy="1397040"/>
            <a:chOff x="4828406" y="172938"/>
            <a:chExt cx="3074262" cy="1047780"/>
          </a:xfrm>
        </p:grpSpPr>
        <p:sp>
          <p:nvSpPr>
            <p:cNvPr id="82" name="文本框 81">
              <a:extLst>
                <a:ext uri="{FF2B5EF4-FFF2-40B4-BE49-F238E27FC236}">
                  <a16:creationId xmlns="" xmlns:a16="http://schemas.microsoft.com/office/drawing/2014/main" id="{C5805CC9-6B2E-4618-A432-99CB035F92E1}"/>
                </a:ext>
              </a:extLst>
            </p:cNvPr>
            <p:cNvSpPr txBox="1"/>
            <p:nvPr/>
          </p:nvSpPr>
          <p:spPr>
            <a:xfrm>
              <a:off x="4828406" y="471328"/>
              <a:ext cx="3074262" cy="646331"/>
            </a:xfrm>
            <a:prstGeom prst="rect">
              <a:avLst/>
            </a:prstGeom>
            <a:noFill/>
          </p:spPr>
          <p:txBody>
            <a:bodyPr wrap="square" rtlCol="0">
              <a:spAutoFit/>
              <a:scene3d>
                <a:camera prst="orthographicFront"/>
                <a:lightRig rig="threePt" dir="t"/>
              </a:scene3d>
              <a:sp3d contourW="12700"/>
            </a:bodyPr>
            <a:lstStyle/>
            <a:p>
              <a:pPr algn="dist"/>
              <a:r>
                <a:rPr lang="en-US" altLang="zh-CN" sz="4800" b="1" dirty="0">
                  <a:solidFill>
                    <a:srgbClr val="DE2A25"/>
                  </a:solidFill>
                  <a:latin typeface="Century Gothic" panose="020B0502020202020204" pitchFamily="34" charset="0"/>
                </a:rPr>
                <a:t>CONTENTS</a:t>
              </a:r>
              <a:endParaRPr lang="zh-CN" altLang="en-US" sz="4800" b="1" dirty="0">
                <a:solidFill>
                  <a:srgbClr val="DE2A25"/>
                </a:solidFill>
                <a:latin typeface="Century Gothic" panose="020B0502020202020204" pitchFamily="34" charset="0"/>
              </a:endParaRPr>
            </a:p>
          </p:txBody>
        </p:sp>
        <p:sp>
          <p:nvSpPr>
            <p:cNvPr id="83" name="文本框 82">
              <a:extLst>
                <a:ext uri="{FF2B5EF4-FFF2-40B4-BE49-F238E27FC236}">
                  <a16:creationId xmlns="" xmlns:a16="http://schemas.microsoft.com/office/drawing/2014/main" id="{4CD17B41-318E-4C59-8777-64D85E45D127}"/>
                </a:ext>
              </a:extLst>
            </p:cNvPr>
            <p:cNvSpPr txBox="1"/>
            <p:nvPr/>
          </p:nvSpPr>
          <p:spPr>
            <a:xfrm>
              <a:off x="5387933" y="172938"/>
              <a:ext cx="1955208" cy="380873"/>
            </a:xfrm>
            <a:prstGeom prst="rect">
              <a:avLst/>
            </a:prstGeom>
            <a:noFill/>
          </p:spPr>
          <p:txBody>
            <a:bodyPr wrap="square" rtlCol="0">
              <a:spAutoFit/>
              <a:scene3d>
                <a:camera prst="orthographicFront"/>
                <a:lightRig rig="threePt" dir="t"/>
              </a:scene3d>
              <a:sp3d contourW="12700"/>
            </a:bodyPr>
            <a:lstStyle/>
            <a:p>
              <a:pPr algn="ctr"/>
              <a:r>
                <a:rPr lang="zh-CN" altLang="en-US" sz="2700" b="1" dirty="0">
                  <a:solidFill>
                    <a:schemeClr val="tx1">
                      <a:lumMod val="85000"/>
                      <a:lumOff val="15000"/>
                    </a:schemeClr>
                  </a:solidFill>
                  <a:latin typeface="Century Gothic" panose="020B0502020202020204" pitchFamily="34" charset="0"/>
                </a:rPr>
                <a:t>目   录</a:t>
              </a:r>
            </a:p>
          </p:txBody>
        </p:sp>
        <p:grpSp>
          <p:nvGrpSpPr>
            <p:cNvPr id="3" name="组合 83">
              <a:extLst>
                <a:ext uri="{FF2B5EF4-FFF2-40B4-BE49-F238E27FC236}">
                  <a16:creationId xmlns="" xmlns:a16="http://schemas.microsoft.com/office/drawing/2014/main" id="{9417F1F5-8B51-4C32-8887-1924885D1381}"/>
                </a:ext>
              </a:extLst>
            </p:cNvPr>
            <p:cNvGrpSpPr/>
            <p:nvPr/>
          </p:nvGrpSpPr>
          <p:grpSpPr>
            <a:xfrm>
              <a:off x="6040948" y="1138238"/>
              <a:ext cx="649185" cy="82480"/>
              <a:chOff x="672935" y="2927420"/>
              <a:chExt cx="469723" cy="59679"/>
            </a:xfrm>
          </p:grpSpPr>
          <p:sp>
            <p:nvSpPr>
              <p:cNvPr id="85" name="平行四边形 84">
                <a:extLst>
                  <a:ext uri="{FF2B5EF4-FFF2-40B4-BE49-F238E27FC236}">
                    <a16:creationId xmlns="" xmlns:a16="http://schemas.microsoft.com/office/drawing/2014/main" id="{B57714EB-2B11-40ED-A334-A26C1227CE73}"/>
                  </a:ext>
                </a:extLst>
              </p:cNvPr>
              <p:cNvSpPr/>
              <p:nvPr/>
            </p:nvSpPr>
            <p:spPr>
              <a:xfrm>
                <a:off x="672935"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a:extLst>
                  <a:ext uri="{FF2B5EF4-FFF2-40B4-BE49-F238E27FC236}">
                    <a16:creationId xmlns="" xmlns:a16="http://schemas.microsoft.com/office/drawing/2014/main" id="{C299212D-5F9B-4B0D-B629-922828DD47C1}"/>
                  </a:ext>
                </a:extLst>
              </p:cNvPr>
              <p:cNvSpPr/>
              <p:nvPr/>
            </p:nvSpPr>
            <p:spPr>
              <a:xfrm>
                <a:off x="827011"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a:extLst>
                  <a:ext uri="{FF2B5EF4-FFF2-40B4-BE49-F238E27FC236}">
                    <a16:creationId xmlns="" xmlns:a16="http://schemas.microsoft.com/office/drawing/2014/main" id="{5BF1D4C9-894D-467D-8139-F68D0D7742B2}"/>
                  </a:ext>
                </a:extLst>
              </p:cNvPr>
              <p:cNvSpPr/>
              <p:nvPr/>
            </p:nvSpPr>
            <p:spPr>
              <a:xfrm>
                <a:off x="981090" y="2927420"/>
                <a:ext cx="161568" cy="59679"/>
              </a:xfrm>
              <a:prstGeom prst="parallelogram">
                <a:avLst>
                  <a:gd name="adj" fmla="val 662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9" name="直角三角形 88">
            <a:extLst>
              <a:ext uri="{FF2B5EF4-FFF2-40B4-BE49-F238E27FC236}">
                <a16:creationId xmlns="" xmlns:a16="http://schemas.microsoft.com/office/drawing/2014/main" id="{535F0E8A-EE51-4B8A-A6A6-7EDF7C105B62}"/>
              </a:ext>
            </a:extLst>
          </p:cNvPr>
          <p:cNvSpPr/>
          <p:nvPr/>
        </p:nvSpPr>
        <p:spPr>
          <a:xfrm flipV="1">
            <a:off x="0" y="-5347"/>
            <a:ext cx="2988952" cy="2988952"/>
          </a:xfrm>
          <a:prstGeom prst="rtTriangle">
            <a:avLst/>
          </a:prstGeom>
          <a:solidFill>
            <a:srgbClr val="3B3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4" name="组合 67">
            <a:extLst>
              <a:ext uri="{FF2B5EF4-FFF2-40B4-BE49-F238E27FC236}">
                <a16:creationId xmlns="" xmlns:a16="http://schemas.microsoft.com/office/drawing/2014/main" id="{18987520-1A63-4A64-BF7A-27EDE5646FC3}"/>
              </a:ext>
            </a:extLst>
          </p:cNvPr>
          <p:cNvGrpSpPr/>
          <p:nvPr/>
        </p:nvGrpSpPr>
        <p:grpSpPr>
          <a:xfrm>
            <a:off x="904641" y="2827796"/>
            <a:ext cx="2067315" cy="2234968"/>
            <a:chOff x="4993691" y="1501240"/>
            <a:chExt cx="1612874" cy="1519313"/>
          </a:xfrm>
        </p:grpSpPr>
        <p:grpSp>
          <p:nvGrpSpPr>
            <p:cNvPr id="5" name="组合 68">
              <a:extLst>
                <a:ext uri="{FF2B5EF4-FFF2-40B4-BE49-F238E27FC236}">
                  <a16:creationId xmlns="" xmlns:a16="http://schemas.microsoft.com/office/drawing/2014/main" id="{74D819B5-8F72-4953-9A89-48E13AB82C4A}"/>
                </a:ext>
              </a:extLst>
            </p:cNvPr>
            <p:cNvGrpSpPr/>
            <p:nvPr/>
          </p:nvGrpSpPr>
          <p:grpSpPr>
            <a:xfrm>
              <a:off x="4993691" y="1501240"/>
              <a:ext cx="1612874" cy="1519313"/>
              <a:chOff x="6982631" y="652483"/>
              <a:chExt cx="2261516" cy="2130319"/>
            </a:xfrm>
          </p:grpSpPr>
          <p:sp>
            <p:nvSpPr>
              <p:cNvPr id="72" name="矩形: 圆角 71">
                <a:extLst>
                  <a:ext uri="{FF2B5EF4-FFF2-40B4-BE49-F238E27FC236}">
                    <a16:creationId xmlns="" xmlns:a16="http://schemas.microsoft.com/office/drawing/2014/main" id="{C63B51AB-C756-47B6-BF68-CECB393EBB5A}"/>
                  </a:ext>
                </a:extLst>
              </p:cNvPr>
              <p:cNvSpPr/>
              <p:nvPr/>
            </p:nvSpPr>
            <p:spPr>
              <a:xfrm>
                <a:off x="6982631"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73" name="椭圆 72">
                <a:extLst>
                  <a:ext uri="{FF2B5EF4-FFF2-40B4-BE49-F238E27FC236}">
                    <a16:creationId xmlns="" xmlns:a16="http://schemas.microsoft.com/office/drawing/2014/main" id="{E4C8B03E-ABA9-4A02-A75C-D9D6C7250C48}"/>
                  </a:ext>
                </a:extLst>
              </p:cNvPr>
              <p:cNvSpPr/>
              <p:nvPr/>
            </p:nvSpPr>
            <p:spPr>
              <a:xfrm>
                <a:off x="7513441"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70" name="文本框 69">
              <a:extLst>
                <a:ext uri="{FF2B5EF4-FFF2-40B4-BE49-F238E27FC236}">
                  <a16:creationId xmlns="" xmlns:a16="http://schemas.microsoft.com/office/drawing/2014/main" id="{97901922-6AC1-4E26-AE95-E328E05BF2F8}"/>
                </a:ext>
              </a:extLst>
            </p:cNvPr>
            <p:cNvSpPr txBox="1"/>
            <p:nvPr/>
          </p:nvSpPr>
          <p:spPr>
            <a:xfrm>
              <a:off x="5077860" y="2332001"/>
              <a:ext cx="1489075" cy="39752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课题背景</a:t>
              </a:r>
            </a:p>
          </p:txBody>
        </p:sp>
        <p:sp>
          <p:nvSpPr>
            <p:cNvPr id="71" name="文本框 70">
              <a:extLst>
                <a:ext uri="{FF2B5EF4-FFF2-40B4-BE49-F238E27FC236}">
                  <a16:creationId xmlns="" xmlns:a16="http://schemas.microsoft.com/office/drawing/2014/main" id="{2A951E9E-E023-4D69-8918-96B2A0207DFF}"/>
                </a:ext>
              </a:extLst>
            </p:cNvPr>
            <p:cNvSpPr txBox="1"/>
            <p:nvPr/>
          </p:nvSpPr>
          <p:spPr>
            <a:xfrm>
              <a:off x="5457865" y="1635294"/>
              <a:ext cx="644705" cy="4498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01</a:t>
              </a:r>
              <a:endParaRPr lang="zh-CN" altLang="en-US" sz="3700" dirty="0">
                <a:solidFill>
                  <a:schemeClr val="bg1"/>
                </a:solidFill>
                <a:latin typeface="+mn-ea"/>
              </a:endParaRPr>
            </a:p>
          </p:txBody>
        </p:sp>
      </p:grpSp>
      <p:grpSp>
        <p:nvGrpSpPr>
          <p:cNvPr id="6" name="组合 129">
            <a:extLst>
              <a:ext uri="{FF2B5EF4-FFF2-40B4-BE49-F238E27FC236}">
                <a16:creationId xmlns="" xmlns:a16="http://schemas.microsoft.com/office/drawing/2014/main" id="{E087C09A-F63D-4CFA-AB73-F57817E86D97}"/>
              </a:ext>
            </a:extLst>
          </p:cNvPr>
          <p:cNvGrpSpPr/>
          <p:nvPr/>
        </p:nvGrpSpPr>
        <p:grpSpPr>
          <a:xfrm>
            <a:off x="3772092" y="2811621"/>
            <a:ext cx="2067315" cy="2234967"/>
            <a:chOff x="4993691" y="1501240"/>
            <a:chExt cx="1612874" cy="1519313"/>
          </a:xfrm>
        </p:grpSpPr>
        <p:grpSp>
          <p:nvGrpSpPr>
            <p:cNvPr id="7" name="组合 130">
              <a:extLst>
                <a:ext uri="{FF2B5EF4-FFF2-40B4-BE49-F238E27FC236}">
                  <a16:creationId xmlns="" xmlns:a16="http://schemas.microsoft.com/office/drawing/2014/main" id="{026EF0EF-DF02-4F87-BBAB-A9E792FE59A7}"/>
                </a:ext>
              </a:extLst>
            </p:cNvPr>
            <p:cNvGrpSpPr/>
            <p:nvPr/>
          </p:nvGrpSpPr>
          <p:grpSpPr>
            <a:xfrm>
              <a:off x="4993691" y="1501240"/>
              <a:ext cx="1612874" cy="1519313"/>
              <a:chOff x="6982631" y="652483"/>
              <a:chExt cx="2261516" cy="2130319"/>
            </a:xfrm>
          </p:grpSpPr>
          <p:sp>
            <p:nvSpPr>
              <p:cNvPr id="134" name="矩形: 圆角 133">
                <a:extLst>
                  <a:ext uri="{FF2B5EF4-FFF2-40B4-BE49-F238E27FC236}">
                    <a16:creationId xmlns="" xmlns:a16="http://schemas.microsoft.com/office/drawing/2014/main" id="{B32AEEE5-47DD-4B0D-B654-9008ED091867}"/>
                  </a:ext>
                </a:extLst>
              </p:cNvPr>
              <p:cNvSpPr/>
              <p:nvPr/>
            </p:nvSpPr>
            <p:spPr>
              <a:xfrm>
                <a:off x="6982631" y="1455672"/>
                <a:ext cx="2261516" cy="1327130"/>
              </a:xfrm>
              <a:prstGeom prst="roundRect">
                <a:avLst>
                  <a:gd name="adj" fmla="val 131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135" name="椭圆 134">
                <a:extLst>
                  <a:ext uri="{FF2B5EF4-FFF2-40B4-BE49-F238E27FC236}">
                    <a16:creationId xmlns="" xmlns:a16="http://schemas.microsoft.com/office/drawing/2014/main" id="{9D987984-CDB3-49C5-8A47-9D0DB00F0EF3}"/>
                  </a:ext>
                </a:extLst>
              </p:cNvPr>
              <p:cNvSpPr/>
              <p:nvPr/>
            </p:nvSpPr>
            <p:spPr>
              <a:xfrm>
                <a:off x="7513441" y="652483"/>
                <a:ext cx="1140867" cy="1028809"/>
              </a:xfrm>
              <a:prstGeom prst="ellipse">
                <a:avLst/>
              </a:prstGeom>
              <a:solidFill>
                <a:schemeClr val="accent1"/>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132" name="文本框 131">
              <a:extLst>
                <a:ext uri="{FF2B5EF4-FFF2-40B4-BE49-F238E27FC236}">
                  <a16:creationId xmlns="" xmlns:a16="http://schemas.microsoft.com/office/drawing/2014/main" id="{3972DFA9-7DC7-467B-AAA6-EDD9C9636C67}"/>
                </a:ext>
              </a:extLst>
            </p:cNvPr>
            <p:cNvSpPr txBox="1"/>
            <p:nvPr/>
          </p:nvSpPr>
          <p:spPr>
            <a:xfrm>
              <a:off x="5077860" y="2346971"/>
              <a:ext cx="1489075" cy="39752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bg1"/>
                  </a:solidFill>
                  <a:latin typeface="+mn-ea"/>
                </a:rPr>
                <a:t>工作进展</a:t>
              </a:r>
            </a:p>
          </p:txBody>
        </p:sp>
        <p:sp>
          <p:nvSpPr>
            <p:cNvPr id="133" name="文本框 132">
              <a:extLst>
                <a:ext uri="{FF2B5EF4-FFF2-40B4-BE49-F238E27FC236}">
                  <a16:creationId xmlns="" xmlns:a16="http://schemas.microsoft.com/office/drawing/2014/main" id="{BF701E42-DCE6-4912-9131-04741E9DD258}"/>
                </a:ext>
              </a:extLst>
            </p:cNvPr>
            <p:cNvSpPr txBox="1"/>
            <p:nvPr/>
          </p:nvSpPr>
          <p:spPr>
            <a:xfrm>
              <a:off x="5457865" y="1635294"/>
              <a:ext cx="644705" cy="4498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02</a:t>
              </a:r>
              <a:endParaRPr lang="zh-CN" altLang="en-US" sz="3700" dirty="0">
                <a:solidFill>
                  <a:schemeClr val="bg1"/>
                </a:solidFill>
                <a:latin typeface="+mn-ea"/>
              </a:endParaRPr>
            </a:p>
          </p:txBody>
        </p:sp>
      </p:grpSp>
      <p:grpSp>
        <p:nvGrpSpPr>
          <p:cNvPr id="8" name="组合 135">
            <a:extLst>
              <a:ext uri="{FF2B5EF4-FFF2-40B4-BE49-F238E27FC236}">
                <a16:creationId xmlns="" xmlns:a16="http://schemas.microsoft.com/office/drawing/2014/main" id="{645524DB-0003-4B08-84C9-4F4912FD8514}"/>
              </a:ext>
            </a:extLst>
          </p:cNvPr>
          <p:cNvGrpSpPr/>
          <p:nvPr/>
        </p:nvGrpSpPr>
        <p:grpSpPr>
          <a:xfrm>
            <a:off x="6579208" y="2773913"/>
            <a:ext cx="2213433" cy="2288852"/>
            <a:chOff x="6611705" y="1501240"/>
            <a:chExt cx="1612874" cy="1519313"/>
          </a:xfrm>
        </p:grpSpPr>
        <p:grpSp>
          <p:nvGrpSpPr>
            <p:cNvPr id="9" name="组合 136">
              <a:extLst>
                <a:ext uri="{FF2B5EF4-FFF2-40B4-BE49-F238E27FC236}">
                  <a16:creationId xmlns="" xmlns:a16="http://schemas.microsoft.com/office/drawing/2014/main" id="{C57F51B8-CDBB-4783-AEE1-EC52BBC8A11A}"/>
                </a:ext>
              </a:extLst>
            </p:cNvPr>
            <p:cNvGrpSpPr/>
            <p:nvPr/>
          </p:nvGrpSpPr>
          <p:grpSpPr>
            <a:xfrm>
              <a:off x="6611705" y="1501240"/>
              <a:ext cx="1612874" cy="1519313"/>
              <a:chOff x="9251353" y="652483"/>
              <a:chExt cx="2261516" cy="2130319"/>
            </a:xfrm>
          </p:grpSpPr>
          <p:sp>
            <p:nvSpPr>
              <p:cNvPr id="140" name="矩形: 圆角 139">
                <a:extLst>
                  <a:ext uri="{FF2B5EF4-FFF2-40B4-BE49-F238E27FC236}">
                    <a16:creationId xmlns="" xmlns:a16="http://schemas.microsoft.com/office/drawing/2014/main" id="{2B1E23CF-5A68-4744-95E3-886E8845E873}"/>
                  </a:ext>
                </a:extLst>
              </p:cNvPr>
              <p:cNvSpPr/>
              <p:nvPr/>
            </p:nvSpPr>
            <p:spPr>
              <a:xfrm>
                <a:off x="9251353"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141" name="椭圆 140">
                <a:extLst>
                  <a:ext uri="{FF2B5EF4-FFF2-40B4-BE49-F238E27FC236}">
                    <a16:creationId xmlns="" xmlns:a16="http://schemas.microsoft.com/office/drawing/2014/main" id="{C6775A24-FEEA-47EC-B142-C7F10B661EF8}"/>
                  </a:ext>
                </a:extLst>
              </p:cNvPr>
              <p:cNvSpPr/>
              <p:nvPr/>
            </p:nvSpPr>
            <p:spPr>
              <a:xfrm>
                <a:off x="9782163"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138" name="文本框 137">
              <a:extLst>
                <a:ext uri="{FF2B5EF4-FFF2-40B4-BE49-F238E27FC236}">
                  <a16:creationId xmlns="" xmlns:a16="http://schemas.microsoft.com/office/drawing/2014/main" id="{3DD90E9F-89A9-4B2C-B7A9-6DA29ADE3DAA}"/>
                </a:ext>
              </a:extLst>
            </p:cNvPr>
            <p:cNvSpPr txBox="1"/>
            <p:nvPr/>
          </p:nvSpPr>
          <p:spPr>
            <a:xfrm>
              <a:off x="6673604" y="2250681"/>
              <a:ext cx="1550975" cy="735475"/>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现阶段总结</a:t>
              </a:r>
              <a:endParaRPr lang="en-US" altLang="zh-CN" sz="3200" dirty="0">
                <a:solidFill>
                  <a:schemeClr val="tx1">
                    <a:lumMod val="85000"/>
                    <a:lumOff val="15000"/>
                  </a:schemeClr>
                </a:solidFill>
                <a:latin typeface="+mn-ea"/>
              </a:endParaRPr>
            </a:p>
          </p:txBody>
        </p:sp>
        <p:sp>
          <p:nvSpPr>
            <p:cNvPr id="139" name="文本框 138">
              <a:extLst>
                <a:ext uri="{FF2B5EF4-FFF2-40B4-BE49-F238E27FC236}">
                  <a16:creationId xmlns="" xmlns:a16="http://schemas.microsoft.com/office/drawing/2014/main" id="{A5635DD9-77C8-4B26-87C1-2FC0C910D1A0}"/>
                </a:ext>
              </a:extLst>
            </p:cNvPr>
            <p:cNvSpPr txBox="1"/>
            <p:nvPr/>
          </p:nvSpPr>
          <p:spPr>
            <a:xfrm>
              <a:off x="7075871" y="1635294"/>
              <a:ext cx="644705" cy="43853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03</a:t>
              </a:r>
              <a:endParaRPr lang="zh-CN" altLang="en-US" sz="3700" dirty="0">
                <a:solidFill>
                  <a:schemeClr val="bg1"/>
                </a:solidFill>
                <a:latin typeface="+mn-ea"/>
              </a:endParaRPr>
            </a:p>
          </p:txBody>
        </p:sp>
      </p:grpSp>
      <p:grpSp>
        <p:nvGrpSpPr>
          <p:cNvPr id="10" name="组合 27">
            <a:extLst>
              <a:ext uri="{FF2B5EF4-FFF2-40B4-BE49-F238E27FC236}">
                <a16:creationId xmlns="" xmlns:a16="http://schemas.microsoft.com/office/drawing/2014/main" id="{72B9FA77-0196-423B-8EB0-33AAF01DC17C}"/>
              </a:ext>
            </a:extLst>
          </p:cNvPr>
          <p:cNvGrpSpPr/>
          <p:nvPr/>
        </p:nvGrpSpPr>
        <p:grpSpPr>
          <a:xfrm>
            <a:off x="9396712" y="2773913"/>
            <a:ext cx="2213433" cy="2288852"/>
            <a:chOff x="6611705" y="1501240"/>
            <a:chExt cx="1612874" cy="1519313"/>
          </a:xfrm>
        </p:grpSpPr>
        <p:grpSp>
          <p:nvGrpSpPr>
            <p:cNvPr id="11" name="组合 28">
              <a:extLst>
                <a:ext uri="{FF2B5EF4-FFF2-40B4-BE49-F238E27FC236}">
                  <a16:creationId xmlns="" xmlns:a16="http://schemas.microsoft.com/office/drawing/2014/main" id="{30DB5710-ADA7-41D5-AD47-1828300A76A9}"/>
                </a:ext>
              </a:extLst>
            </p:cNvPr>
            <p:cNvGrpSpPr/>
            <p:nvPr/>
          </p:nvGrpSpPr>
          <p:grpSpPr>
            <a:xfrm>
              <a:off x="6611705" y="1501240"/>
              <a:ext cx="1612874" cy="1519313"/>
              <a:chOff x="9251353" y="652483"/>
              <a:chExt cx="2261516" cy="2130319"/>
            </a:xfrm>
          </p:grpSpPr>
          <p:sp>
            <p:nvSpPr>
              <p:cNvPr id="32" name="矩形: 圆角 31">
                <a:extLst>
                  <a:ext uri="{FF2B5EF4-FFF2-40B4-BE49-F238E27FC236}">
                    <a16:creationId xmlns="" xmlns:a16="http://schemas.microsoft.com/office/drawing/2014/main" id="{C2D04B1B-7B46-44FF-B7CB-A6392D0AA48C}"/>
                  </a:ext>
                </a:extLst>
              </p:cNvPr>
              <p:cNvSpPr/>
              <p:nvPr/>
            </p:nvSpPr>
            <p:spPr>
              <a:xfrm>
                <a:off x="9251353" y="1455672"/>
                <a:ext cx="2261516" cy="1327130"/>
              </a:xfrm>
              <a:prstGeom prst="roundRect">
                <a:avLst>
                  <a:gd name="adj" fmla="val 13138"/>
                </a:avLst>
              </a:prstGeom>
              <a:gradFill flip="none" rotWithShape="1">
                <a:gsLst>
                  <a:gs pos="52900">
                    <a:schemeClr val="bg1">
                      <a:lumMod val="95000"/>
                    </a:schemeClr>
                  </a:gs>
                  <a:gs pos="0">
                    <a:schemeClr val="bg1">
                      <a:lumMod val="95000"/>
                    </a:schemeClr>
                  </a:gs>
                  <a:gs pos="100000">
                    <a:schemeClr val="bg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33" name="椭圆 32">
                <a:extLst>
                  <a:ext uri="{FF2B5EF4-FFF2-40B4-BE49-F238E27FC236}">
                    <a16:creationId xmlns="" xmlns:a16="http://schemas.microsoft.com/office/drawing/2014/main" id="{E1F75183-FFAF-4F2B-90DF-F3D170922728}"/>
                  </a:ext>
                </a:extLst>
              </p:cNvPr>
              <p:cNvSpPr/>
              <p:nvPr/>
            </p:nvSpPr>
            <p:spPr>
              <a:xfrm>
                <a:off x="9782163" y="652483"/>
                <a:ext cx="1140867" cy="1028809"/>
              </a:xfrm>
              <a:prstGeom prst="ellipse">
                <a:avLst/>
              </a:prstGeom>
              <a:solidFill>
                <a:schemeClr val="bg1">
                  <a:lumMod val="50000"/>
                </a:schemeClr>
              </a:solidFill>
              <a:ln w="28575">
                <a:no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mn-ea"/>
                </a:endParaRPr>
              </a:p>
            </p:txBody>
          </p:sp>
        </p:grpSp>
        <p:sp>
          <p:nvSpPr>
            <p:cNvPr id="30" name="文本框 29">
              <a:extLst>
                <a:ext uri="{FF2B5EF4-FFF2-40B4-BE49-F238E27FC236}">
                  <a16:creationId xmlns="" xmlns:a16="http://schemas.microsoft.com/office/drawing/2014/main" id="{C305C7D2-1A42-45B5-B446-8B74F8C7D4F9}"/>
                </a:ext>
              </a:extLst>
            </p:cNvPr>
            <p:cNvSpPr txBox="1"/>
            <p:nvPr/>
          </p:nvSpPr>
          <p:spPr>
            <a:xfrm>
              <a:off x="6673604" y="2346221"/>
              <a:ext cx="1550975" cy="388167"/>
            </a:xfrm>
            <a:prstGeom prst="rect">
              <a:avLst/>
            </a:prstGeom>
            <a:noFill/>
          </p:spPr>
          <p:txBody>
            <a:bodyPr wrap="square" rtlCol="0">
              <a:spAutoFit/>
              <a:scene3d>
                <a:camera prst="orthographicFront"/>
                <a:lightRig rig="threePt" dir="t"/>
              </a:scene3d>
              <a:sp3d contourW="12700"/>
            </a:bodyPr>
            <a:lstStyle/>
            <a:p>
              <a:pPr algn="ctr"/>
              <a:r>
                <a:rPr lang="zh-CN" altLang="en-US" sz="3200" dirty="0">
                  <a:solidFill>
                    <a:schemeClr val="tx1">
                      <a:lumMod val="85000"/>
                      <a:lumOff val="15000"/>
                    </a:schemeClr>
                  </a:solidFill>
                  <a:latin typeface="+mn-ea"/>
                </a:rPr>
                <a:t>后续计划</a:t>
              </a:r>
              <a:endParaRPr lang="en-US" altLang="zh-CN" sz="3200" dirty="0">
                <a:solidFill>
                  <a:schemeClr val="tx1">
                    <a:lumMod val="85000"/>
                    <a:lumOff val="15000"/>
                  </a:schemeClr>
                </a:solidFill>
                <a:latin typeface="+mn-ea"/>
              </a:endParaRPr>
            </a:p>
          </p:txBody>
        </p:sp>
        <p:sp>
          <p:nvSpPr>
            <p:cNvPr id="31" name="文本框 30">
              <a:extLst>
                <a:ext uri="{FF2B5EF4-FFF2-40B4-BE49-F238E27FC236}">
                  <a16:creationId xmlns="" xmlns:a16="http://schemas.microsoft.com/office/drawing/2014/main" id="{1278B61A-0A65-4B79-8017-3F4FE24A1F8A}"/>
                </a:ext>
              </a:extLst>
            </p:cNvPr>
            <p:cNvSpPr txBox="1"/>
            <p:nvPr/>
          </p:nvSpPr>
          <p:spPr>
            <a:xfrm>
              <a:off x="7075871" y="1635294"/>
              <a:ext cx="644705" cy="439242"/>
            </a:xfrm>
            <a:prstGeom prst="rect">
              <a:avLst/>
            </a:prstGeom>
            <a:noFill/>
          </p:spPr>
          <p:txBody>
            <a:bodyPr wrap="square" rtlCol="0">
              <a:spAutoFit/>
              <a:scene3d>
                <a:camera prst="orthographicFront"/>
                <a:lightRig rig="threePt" dir="t"/>
              </a:scene3d>
              <a:sp3d contourW="12700"/>
            </a:bodyPr>
            <a:lstStyle/>
            <a:p>
              <a:pPr algn="ctr"/>
              <a:r>
                <a:rPr lang="en-US" altLang="zh-CN" sz="3700" dirty="0">
                  <a:solidFill>
                    <a:schemeClr val="bg1"/>
                  </a:solidFill>
                  <a:latin typeface="+mn-ea"/>
                </a:rPr>
                <a:t>04</a:t>
              </a:r>
              <a:endParaRPr lang="zh-CN" altLang="en-US" sz="3700" dirty="0">
                <a:solidFill>
                  <a:schemeClr val="bg1"/>
                </a:solidFill>
                <a:latin typeface="+mn-ea"/>
              </a:endParaRPr>
            </a:p>
          </p:txBody>
        </p:sp>
      </p:grpSp>
    </p:spTree>
    <p:extLst>
      <p:ext uri="{BB962C8B-B14F-4D97-AF65-F5344CB8AC3E}">
        <p14:creationId xmlns="" xmlns:p14="http://schemas.microsoft.com/office/powerpoint/2010/main" val="1329598430"/>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3969991" cy="615553"/>
          </a:xfrm>
          <a:prstGeom prst="rect">
            <a:avLst/>
          </a:prstGeom>
          <a:noFill/>
        </p:spPr>
        <p:txBody>
          <a:bodyPr wrap="square" lIns="121917" tIns="60958" rIns="121917" bIns="60958" rtlCol="0">
            <a:spAutoFit/>
          </a:bodyPr>
          <a:lstStyle/>
          <a:p>
            <a:r>
              <a:rPr lang="en-US" altLang="zh-CN" sz="3200" b="1" dirty="0">
                <a:cs typeface="+mn-ea"/>
                <a:sym typeface="+mn-lt"/>
              </a:rPr>
              <a:t>2.1 </a:t>
            </a:r>
            <a:r>
              <a:rPr lang="zh-CN" altLang="en-US" sz="3200" b="1" dirty="0" smtClean="0">
                <a:cs typeface="+mn-ea"/>
                <a:sym typeface="+mn-lt"/>
              </a:rPr>
              <a:t>环境搭建</a:t>
            </a:r>
            <a:endParaRPr lang="zh-CN" altLang="en-US" sz="3200" b="1" dirty="0">
              <a:cs typeface="+mn-ea"/>
              <a:sym typeface="+mn-lt"/>
            </a:endParaRPr>
          </a:p>
        </p:txBody>
      </p:sp>
      <p:sp>
        <p:nvSpPr>
          <p:cNvPr id="107" name="Text Placeholder 34"/>
          <p:cNvSpPr txBox="1"/>
          <p:nvPr/>
        </p:nvSpPr>
        <p:spPr>
          <a:xfrm>
            <a:off x="333904" y="913134"/>
            <a:ext cx="11328400" cy="1548644"/>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b="1" dirty="0"/>
              <a:t>        </a:t>
            </a:r>
            <a:endParaRPr lang="zh-CN" altLang="en-US" sz="2100" b="1" dirty="0">
              <a:cs typeface="+mn-ea"/>
              <a:sym typeface="+mn-lt"/>
            </a:endParaRPr>
          </a:p>
          <a:p>
            <a:pPr fontAlgn="base">
              <a:lnSpc>
                <a:spcPct val="125000"/>
              </a:lnSpc>
              <a:spcBef>
                <a:spcPts val="0"/>
              </a:spcBef>
              <a:spcAft>
                <a:spcPct val="0"/>
              </a:spcAft>
            </a:pP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pic>
        <p:nvPicPr>
          <p:cNvPr id="18" name="图片 17">
            <a:extLst>
              <a:ext uri="{FF2B5EF4-FFF2-40B4-BE49-F238E27FC236}">
                <a16:creationId xmlns="" xmlns:a16="http://schemas.microsoft.com/office/drawing/2014/main" id="{962BDB73-148E-4E9B-A6C4-6E08259B015A}"/>
              </a:ext>
            </a:extLst>
          </p:cNvPr>
          <p:cNvPicPr>
            <a:picLocks noChangeAspect="1"/>
          </p:cNvPicPr>
          <p:nvPr/>
        </p:nvPicPr>
        <p:blipFill>
          <a:blip r:embed="rId4" cstate="screen">
            <a:extLst>
              <a:ext uri="{28A0092B-C50C-407E-A947-70E740481C1C}">
                <a14:useLocalDpi xmlns="" xmlns:a14="http://schemas.microsoft.com/office/drawing/2010/main"/>
              </a:ext>
            </a:extLst>
          </a:blip>
          <a:stretch>
            <a:fillRect/>
          </a:stretch>
        </p:blipFill>
        <p:spPr>
          <a:xfrm>
            <a:off x="9631882" y="3047826"/>
            <a:ext cx="2167125" cy="1892623"/>
          </a:xfrm>
          <a:prstGeom prst="rect">
            <a:avLst/>
          </a:prstGeom>
        </p:spPr>
      </p:pic>
      <p:pic>
        <p:nvPicPr>
          <p:cNvPr id="20" name="图片 19">
            <a:extLst>
              <a:ext uri="{FF2B5EF4-FFF2-40B4-BE49-F238E27FC236}">
                <a16:creationId xmlns="" xmlns:a16="http://schemas.microsoft.com/office/drawing/2014/main" id="{C43DD7EB-EB62-4E11-AE73-9D164F204BFF}"/>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437528" y="3159335"/>
            <a:ext cx="2781011" cy="1790471"/>
          </a:xfrm>
          <a:prstGeom prst="rect">
            <a:avLst/>
          </a:prstGeom>
        </p:spPr>
      </p:pic>
      <p:pic>
        <p:nvPicPr>
          <p:cNvPr id="22" name="图片 21">
            <a:extLst>
              <a:ext uri="{FF2B5EF4-FFF2-40B4-BE49-F238E27FC236}">
                <a16:creationId xmlns="" xmlns:a16="http://schemas.microsoft.com/office/drawing/2014/main" id="{CCF4339F-65F0-4183-A000-122EB232AA7C}"/>
              </a:ext>
            </a:extLst>
          </p:cNvPr>
          <p:cNvPicPr>
            <a:picLocks noChangeAspect="1"/>
          </p:cNvPicPr>
          <p:nvPr/>
        </p:nvPicPr>
        <p:blipFill>
          <a:blip r:embed="rId6" cstate="screen">
            <a:extLst>
              <a:ext uri="{28A0092B-C50C-407E-A947-70E740481C1C}">
                <a14:useLocalDpi xmlns="" xmlns:a14="http://schemas.microsoft.com/office/drawing/2010/main"/>
              </a:ext>
            </a:extLst>
          </a:blip>
          <a:stretch>
            <a:fillRect/>
          </a:stretch>
        </p:blipFill>
        <p:spPr>
          <a:xfrm>
            <a:off x="6001111" y="3149928"/>
            <a:ext cx="2837703" cy="1892621"/>
          </a:xfrm>
          <a:prstGeom prst="rect">
            <a:avLst/>
          </a:prstGeom>
        </p:spPr>
      </p:pic>
      <p:pic>
        <p:nvPicPr>
          <p:cNvPr id="25" name="图片 24">
            <a:extLst>
              <a:ext uri="{FF2B5EF4-FFF2-40B4-BE49-F238E27FC236}">
                <a16:creationId xmlns="" xmlns:a16="http://schemas.microsoft.com/office/drawing/2014/main" id="{CF4801CF-0926-486F-B068-011AFA49741C}"/>
              </a:ext>
            </a:extLst>
          </p:cNvPr>
          <p:cNvPicPr>
            <a:picLocks noChangeAspect="1"/>
          </p:cNvPicPr>
          <p:nvPr/>
        </p:nvPicPr>
        <p:blipFill>
          <a:blip r:embed="rId7" cstate="screen">
            <a:extLst>
              <a:ext uri="{28A0092B-C50C-407E-A947-70E740481C1C}">
                <a14:useLocalDpi xmlns="" xmlns:a14="http://schemas.microsoft.com/office/drawing/2010/main"/>
              </a:ext>
            </a:extLst>
          </a:blip>
          <a:stretch>
            <a:fillRect/>
          </a:stretch>
        </p:blipFill>
        <p:spPr>
          <a:xfrm>
            <a:off x="168175" y="3368639"/>
            <a:ext cx="1158860" cy="772573"/>
          </a:xfrm>
          <a:prstGeom prst="rect">
            <a:avLst/>
          </a:prstGeom>
        </p:spPr>
      </p:pic>
      <p:pic>
        <p:nvPicPr>
          <p:cNvPr id="27" name="图片 26">
            <a:extLst>
              <a:ext uri="{FF2B5EF4-FFF2-40B4-BE49-F238E27FC236}">
                <a16:creationId xmlns="" xmlns:a16="http://schemas.microsoft.com/office/drawing/2014/main" id="{03247FA7-E778-47C3-A08F-B68C9B3C12A1}"/>
              </a:ext>
            </a:extLst>
          </p:cNvPr>
          <p:cNvPicPr>
            <a:picLocks noChangeAspect="1"/>
          </p:cNvPicPr>
          <p:nvPr/>
        </p:nvPicPr>
        <p:blipFill>
          <a:blip r:embed="rId8" cstate="screen">
            <a:extLst>
              <a:ext uri="{28A0092B-C50C-407E-A947-70E740481C1C}">
                <a14:useLocalDpi xmlns="" xmlns:a14="http://schemas.microsoft.com/office/drawing/2010/main"/>
              </a:ext>
            </a:extLst>
          </a:blip>
          <a:stretch>
            <a:fillRect/>
          </a:stretch>
        </p:blipFill>
        <p:spPr>
          <a:xfrm>
            <a:off x="269965" y="3448289"/>
            <a:ext cx="1149312" cy="766208"/>
          </a:xfrm>
          <a:prstGeom prst="rect">
            <a:avLst/>
          </a:prstGeom>
        </p:spPr>
      </p:pic>
      <p:pic>
        <p:nvPicPr>
          <p:cNvPr id="29" name="图片 28">
            <a:extLst>
              <a:ext uri="{FF2B5EF4-FFF2-40B4-BE49-F238E27FC236}">
                <a16:creationId xmlns="" xmlns:a16="http://schemas.microsoft.com/office/drawing/2014/main" id="{B3D2726B-2A74-4E17-84D0-F914909C8235}"/>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333905" y="3489851"/>
            <a:ext cx="1234681" cy="823120"/>
          </a:xfrm>
          <a:prstGeom prst="rect">
            <a:avLst/>
          </a:prstGeom>
        </p:spPr>
      </p:pic>
      <p:pic>
        <p:nvPicPr>
          <p:cNvPr id="31" name="图片 30">
            <a:extLst>
              <a:ext uri="{FF2B5EF4-FFF2-40B4-BE49-F238E27FC236}">
                <a16:creationId xmlns="" xmlns:a16="http://schemas.microsoft.com/office/drawing/2014/main" id="{6CD79DC3-A9D7-4E5C-B723-A8572C472D4C}"/>
              </a:ext>
            </a:extLst>
          </p:cNvPr>
          <p:cNvPicPr>
            <a:picLocks noChangeAspect="1"/>
          </p:cNvPicPr>
          <p:nvPr/>
        </p:nvPicPr>
        <p:blipFill>
          <a:blip r:embed="rId10" cstate="screen">
            <a:extLst>
              <a:ext uri="{28A0092B-C50C-407E-A947-70E740481C1C}">
                <a14:useLocalDpi xmlns="" xmlns:a14="http://schemas.microsoft.com/office/drawing/2010/main"/>
              </a:ext>
            </a:extLst>
          </a:blip>
          <a:stretch>
            <a:fillRect/>
          </a:stretch>
        </p:blipFill>
        <p:spPr>
          <a:xfrm>
            <a:off x="392993" y="3521765"/>
            <a:ext cx="1138936" cy="759291"/>
          </a:xfrm>
          <a:prstGeom prst="rect">
            <a:avLst/>
          </a:prstGeom>
        </p:spPr>
      </p:pic>
      <p:pic>
        <p:nvPicPr>
          <p:cNvPr id="33" name="图片 32">
            <a:extLst>
              <a:ext uri="{FF2B5EF4-FFF2-40B4-BE49-F238E27FC236}">
                <a16:creationId xmlns="" xmlns:a16="http://schemas.microsoft.com/office/drawing/2014/main" id="{D40E3BD7-16B2-46B5-A5B0-0A3B3A5435D7}"/>
              </a:ext>
            </a:extLst>
          </p:cNvPr>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468551" y="3623763"/>
            <a:ext cx="1021901" cy="681268"/>
          </a:xfrm>
          <a:prstGeom prst="rect">
            <a:avLst/>
          </a:prstGeom>
        </p:spPr>
      </p:pic>
      <p:pic>
        <p:nvPicPr>
          <p:cNvPr id="35" name="图片 34">
            <a:extLst>
              <a:ext uri="{FF2B5EF4-FFF2-40B4-BE49-F238E27FC236}">
                <a16:creationId xmlns="" xmlns:a16="http://schemas.microsoft.com/office/drawing/2014/main" id="{830CFFEE-68CC-4FEB-AC2B-02304E161C69}"/>
              </a:ext>
            </a:extLst>
          </p:cNvPr>
          <p:cNvPicPr>
            <a:picLocks noChangeAspect="1"/>
          </p:cNvPicPr>
          <p:nvPr/>
        </p:nvPicPr>
        <p:blipFill>
          <a:blip r:embed="rId12" cstate="screen">
            <a:extLst>
              <a:ext uri="{28A0092B-C50C-407E-A947-70E740481C1C}">
                <a14:useLocalDpi xmlns="" xmlns:a14="http://schemas.microsoft.com/office/drawing/2010/main"/>
              </a:ext>
            </a:extLst>
          </a:blip>
          <a:stretch>
            <a:fillRect/>
          </a:stretch>
        </p:blipFill>
        <p:spPr>
          <a:xfrm>
            <a:off x="542197" y="3705712"/>
            <a:ext cx="1112760" cy="741840"/>
          </a:xfrm>
          <a:prstGeom prst="rect">
            <a:avLst/>
          </a:prstGeom>
        </p:spPr>
      </p:pic>
      <p:sp>
        <p:nvSpPr>
          <p:cNvPr id="37" name="箭头: 右 36">
            <a:extLst>
              <a:ext uri="{FF2B5EF4-FFF2-40B4-BE49-F238E27FC236}">
                <a16:creationId xmlns="" xmlns:a16="http://schemas.microsoft.com/office/drawing/2014/main" id="{39DB2E25-E91F-48CD-9C09-CC0F6B23F425}"/>
              </a:ext>
            </a:extLst>
          </p:cNvPr>
          <p:cNvSpPr/>
          <p:nvPr/>
        </p:nvSpPr>
        <p:spPr>
          <a:xfrm>
            <a:off x="1727141" y="3901411"/>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38" name="箭头: 右 37">
            <a:extLst>
              <a:ext uri="{FF2B5EF4-FFF2-40B4-BE49-F238E27FC236}">
                <a16:creationId xmlns="" xmlns:a16="http://schemas.microsoft.com/office/drawing/2014/main" id="{951A7CFE-D72A-4DDD-8F0C-A759ABE28384}"/>
              </a:ext>
            </a:extLst>
          </p:cNvPr>
          <p:cNvSpPr/>
          <p:nvPr/>
        </p:nvSpPr>
        <p:spPr>
          <a:xfrm>
            <a:off x="5290724" y="3901411"/>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39" name="箭头: 右 38">
            <a:extLst>
              <a:ext uri="{FF2B5EF4-FFF2-40B4-BE49-F238E27FC236}">
                <a16:creationId xmlns="" xmlns:a16="http://schemas.microsoft.com/office/drawing/2014/main" id="{8EF03AAC-44A3-4837-B63A-6AFD0CFA52AC}"/>
              </a:ext>
            </a:extLst>
          </p:cNvPr>
          <p:cNvSpPr/>
          <p:nvPr/>
        </p:nvSpPr>
        <p:spPr>
          <a:xfrm>
            <a:off x="8921493" y="3916346"/>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0" name="Rectangle 99">
            <a:extLst>
              <a:ext uri="{FF2B5EF4-FFF2-40B4-BE49-F238E27FC236}">
                <a16:creationId xmlns="" xmlns:a16="http://schemas.microsoft.com/office/drawing/2014/main" id="{D2A638D0-8492-4675-B8B7-B3C20E271E65}"/>
              </a:ext>
            </a:extLst>
          </p:cNvPr>
          <p:cNvSpPr/>
          <p:nvPr/>
        </p:nvSpPr>
        <p:spPr>
          <a:xfrm>
            <a:off x="281179" y="4949806"/>
            <a:ext cx="1559448"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多视角图像</a:t>
            </a:r>
            <a:endParaRPr lang="en-US" altLang="zh-CN" sz="1900" b="1" dirty="0">
              <a:cs typeface="+mn-ea"/>
              <a:sym typeface="+mn-lt"/>
            </a:endParaRPr>
          </a:p>
        </p:txBody>
      </p:sp>
      <p:sp>
        <p:nvSpPr>
          <p:cNvPr id="41" name="Rectangle 99">
            <a:extLst>
              <a:ext uri="{FF2B5EF4-FFF2-40B4-BE49-F238E27FC236}">
                <a16:creationId xmlns="" xmlns:a16="http://schemas.microsoft.com/office/drawing/2014/main" id="{9804CF51-2D47-4AB6-82B3-7E9E020A1595}"/>
              </a:ext>
            </a:extLst>
          </p:cNvPr>
          <p:cNvSpPr/>
          <p:nvPr/>
        </p:nvSpPr>
        <p:spPr>
          <a:xfrm>
            <a:off x="2796770" y="4949806"/>
            <a:ext cx="2062527"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稀疏重建（</a:t>
            </a:r>
            <a:r>
              <a:rPr lang="en-US" altLang="zh-CN" sz="1900" b="1" dirty="0" err="1">
                <a:cs typeface="+mn-ea"/>
                <a:sym typeface="+mn-lt"/>
              </a:rPr>
              <a:t>SfM</a:t>
            </a:r>
            <a:r>
              <a:rPr lang="zh-CN" altLang="en-US" sz="1900" b="1" dirty="0">
                <a:cs typeface="+mn-ea"/>
                <a:sym typeface="+mn-lt"/>
              </a:rPr>
              <a:t>）</a:t>
            </a:r>
            <a:endParaRPr lang="en-US" altLang="zh-CN" sz="1900" b="1" dirty="0">
              <a:cs typeface="+mn-ea"/>
              <a:sym typeface="+mn-lt"/>
            </a:endParaRPr>
          </a:p>
        </p:txBody>
      </p:sp>
      <p:sp>
        <p:nvSpPr>
          <p:cNvPr id="42" name="Rectangle 99">
            <a:extLst>
              <a:ext uri="{FF2B5EF4-FFF2-40B4-BE49-F238E27FC236}">
                <a16:creationId xmlns="" xmlns:a16="http://schemas.microsoft.com/office/drawing/2014/main" id="{DB364C39-EE22-40FA-9DA1-C0796D8F78C8}"/>
              </a:ext>
            </a:extLst>
          </p:cNvPr>
          <p:cNvSpPr/>
          <p:nvPr/>
        </p:nvSpPr>
        <p:spPr>
          <a:xfrm>
            <a:off x="6602177" y="4931835"/>
            <a:ext cx="1992243"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稠密重建（</a:t>
            </a:r>
            <a:r>
              <a:rPr lang="en-US" altLang="zh-CN" sz="1900" b="1" dirty="0">
                <a:cs typeface="+mn-ea"/>
                <a:sym typeface="+mn-lt"/>
              </a:rPr>
              <a:t>MVS</a:t>
            </a:r>
            <a:r>
              <a:rPr lang="zh-CN" altLang="en-US" sz="1900" b="1" dirty="0">
                <a:cs typeface="+mn-ea"/>
                <a:sym typeface="+mn-lt"/>
              </a:rPr>
              <a:t>）</a:t>
            </a:r>
            <a:endParaRPr lang="en-US" altLang="zh-CN" sz="1900" b="1" dirty="0">
              <a:cs typeface="+mn-ea"/>
              <a:sym typeface="+mn-lt"/>
            </a:endParaRPr>
          </a:p>
        </p:txBody>
      </p:sp>
      <p:sp>
        <p:nvSpPr>
          <p:cNvPr id="43" name="Rectangle 99">
            <a:extLst>
              <a:ext uri="{FF2B5EF4-FFF2-40B4-BE49-F238E27FC236}">
                <a16:creationId xmlns="" xmlns:a16="http://schemas.microsoft.com/office/drawing/2014/main" id="{C01BD17E-D246-4FB2-BD30-A2608EBC8CA5}"/>
              </a:ext>
            </a:extLst>
          </p:cNvPr>
          <p:cNvSpPr/>
          <p:nvPr/>
        </p:nvSpPr>
        <p:spPr>
          <a:xfrm>
            <a:off x="9889445" y="4931834"/>
            <a:ext cx="1992243" cy="530894"/>
          </a:xfrm>
          <a:prstGeom prst="rect">
            <a:avLst/>
          </a:prstGeom>
        </p:spPr>
        <p:txBody>
          <a:bodyPr wrap="square" lIns="91420" tIns="45710" rIns="91420" bIns="45710">
            <a:spAutoFit/>
          </a:bodyPr>
          <a:lstStyle/>
          <a:p>
            <a:pPr>
              <a:lnSpc>
                <a:spcPct val="150000"/>
              </a:lnSpc>
              <a:buNone/>
            </a:pPr>
            <a:r>
              <a:rPr lang="zh-CN" altLang="en-US" sz="1900" b="1" dirty="0">
                <a:cs typeface="+mn-ea"/>
                <a:sym typeface="+mn-lt"/>
              </a:rPr>
              <a:t>泊松表面重建</a:t>
            </a:r>
            <a:endParaRPr lang="en-US" altLang="zh-CN" sz="1900" b="1" dirty="0">
              <a:cs typeface="+mn-ea"/>
              <a:sym typeface="+mn-lt"/>
            </a:endParaRPr>
          </a:p>
        </p:txBody>
      </p:sp>
      <p:sp>
        <p:nvSpPr>
          <p:cNvPr id="24" name="Text Placeholder 34">
            <a:extLst>
              <a:ext uri="{FF2B5EF4-FFF2-40B4-BE49-F238E27FC236}">
                <a16:creationId xmlns="" xmlns:a16="http://schemas.microsoft.com/office/drawing/2014/main" id="{35384D2C-E7EA-4DBC-81B7-6B4374D1E59A}"/>
              </a:ext>
            </a:extLst>
          </p:cNvPr>
          <p:cNvSpPr txBox="1"/>
          <p:nvPr/>
        </p:nvSpPr>
        <p:spPr>
          <a:xfrm>
            <a:off x="333905" y="5474085"/>
            <a:ext cx="7622505" cy="624312"/>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dirty="0"/>
              <a:t>        </a:t>
            </a:r>
            <a:r>
              <a:rPr lang="en-US" altLang="zh-CN" dirty="0"/>
              <a:t>* </a:t>
            </a:r>
            <a:r>
              <a:rPr lang="zh-CN" altLang="en-US" dirty="0"/>
              <a:t>此数据集采用的是中科院公开的数据集，以清华门为例进行的三维重建。</a:t>
            </a:r>
            <a:endParaRPr lang="en-US" altLang="zh-CN" dirty="0">
              <a:sym typeface="+mn-lt"/>
            </a:endParaRPr>
          </a:p>
        </p:txBody>
      </p:sp>
    </p:spTree>
    <p:extLst>
      <p:ext uri="{BB962C8B-B14F-4D97-AF65-F5344CB8AC3E}">
        <p14:creationId xmlns="" xmlns:p14="http://schemas.microsoft.com/office/powerpoint/2010/main" val="3976855079"/>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4749988" cy="615553"/>
          </a:xfrm>
          <a:prstGeom prst="rect">
            <a:avLst/>
          </a:prstGeom>
          <a:noFill/>
        </p:spPr>
        <p:txBody>
          <a:bodyPr wrap="square" lIns="121917" tIns="60958" rIns="121917" bIns="60958" rtlCol="0">
            <a:spAutoFit/>
          </a:bodyPr>
          <a:lstStyle/>
          <a:p>
            <a:r>
              <a:rPr lang="en-US" altLang="zh-CN" sz="3200" b="1" dirty="0">
                <a:cs typeface="+mn-ea"/>
                <a:sym typeface="+mn-lt"/>
              </a:rPr>
              <a:t>2.2 </a:t>
            </a:r>
            <a:r>
              <a:rPr lang="zh-CN" altLang="en-US" sz="3200" b="1" dirty="0">
                <a:cs typeface="+mn-ea"/>
                <a:sym typeface="+mn-lt"/>
              </a:rPr>
              <a:t>对</a:t>
            </a:r>
            <a:r>
              <a:rPr lang="en-US" altLang="zh-CN" sz="3200" b="1" dirty="0">
                <a:cs typeface="+mn-ea"/>
                <a:sym typeface="+mn-lt"/>
              </a:rPr>
              <a:t>AUV</a:t>
            </a:r>
            <a:r>
              <a:rPr lang="zh-CN" altLang="en-US" sz="3200" b="1" dirty="0">
                <a:cs typeface="+mn-ea"/>
                <a:sym typeface="+mn-lt"/>
              </a:rPr>
              <a:t>的三维重建</a:t>
            </a:r>
          </a:p>
        </p:txBody>
      </p:sp>
      <p:sp>
        <p:nvSpPr>
          <p:cNvPr id="107" name="Text Placeholder 34"/>
          <p:cNvSpPr txBox="1"/>
          <p:nvPr/>
        </p:nvSpPr>
        <p:spPr>
          <a:xfrm>
            <a:off x="333904" y="913134"/>
            <a:ext cx="11328400" cy="1411252"/>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b="1" dirty="0"/>
              <a:t>        采用</a:t>
            </a:r>
            <a:r>
              <a:rPr lang="en-US" altLang="zh-CN" b="1" dirty="0"/>
              <a:t>COLMAP</a:t>
            </a:r>
            <a:r>
              <a:rPr lang="zh-CN" altLang="en-US" b="1" dirty="0"/>
              <a:t>算法对</a:t>
            </a:r>
            <a:r>
              <a:rPr lang="en-US" altLang="zh-CN" b="1" dirty="0"/>
              <a:t>AUV</a:t>
            </a:r>
            <a:r>
              <a:rPr lang="zh-CN" altLang="en-US" b="1" dirty="0"/>
              <a:t>进行三维重建。</a:t>
            </a: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37" name="箭头: 右 36">
            <a:extLst>
              <a:ext uri="{FF2B5EF4-FFF2-40B4-BE49-F238E27FC236}">
                <a16:creationId xmlns="" xmlns:a16="http://schemas.microsoft.com/office/drawing/2014/main" id="{39DB2E25-E91F-48CD-9C09-CC0F6B23F425}"/>
              </a:ext>
            </a:extLst>
          </p:cNvPr>
          <p:cNvSpPr/>
          <p:nvPr/>
        </p:nvSpPr>
        <p:spPr>
          <a:xfrm rot="1474041">
            <a:off x="1767133" y="2286927"/>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pic>
        <p:nvPicPr>
          <p:cNvPr id="3" name="图片 2">
            <a:extLst>
              <a:ext uri="{FF2B5EF4-FFF2-40B4-BE49-F238E27FC236}">
                <a16:creationId xmlns="" xmlns:a16="http://schemas.microsoft.com/office/drawing/2014/main" id="{48372D51-F02A-4018-BA98-9331AD809BD9}"/>
              </a:ext>
            </a:extLst>
          </p:cNvPr>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33739" y="2807118"/>
            <a:ext cx="1420640" cy="1024865"/>
          </a:xfrm>
          <a:prstGeom prst="rect">
            <a:avLst/>
          </a:prstGeom>
        </p:spPr>
      </p:pic>
      <p:pic>
        <p:nvPicPr>
          <p:cNvPr id="7" name="图片 6">
            <a:extLst>
              <a:ext uri="{FF2B5EF4-FFF2-40B4-BE49-F238E27FC236}">
                <a16:creationId xmlns="" xmlns:a16="http://schemas.microsoft.com/office/drawing/2014/main" id="{8C8A1136-0765-4FB9-A00B-7F1510D590EA}"/>
              </a:ext>
            </a:extLst>
          </p:cNvPr>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224257" y="5107950"/>
            <a:ext cx="1419059" cy="1024865"/>
          </a:xfrm>
          <a:prstGeom prst="rect">
            <a:avLst/>
          </a:prstGeom>
        </p:spPr>
      </p:pic>
      <p:pic>
        <p:nvPicPr>
          <p:cNvPr id="9" name="图片 8">
            <a:extLst>
              <a:ext uri="{FF2B5EF4-FFF2-40B4-BE49-F238E27FC236}">
                <a16:creationId xmlns="" xmlns:a16="http://schemas.microsoft.com/office/drawing/2014/main" id="{ACB27A79-84B3-45E0-B216-DD347F8F5CFE}"/>
              </a:ext>
            </a:extLst>
          </p:cNvPr>
          <p:cNvPicPr>
            <a:picLocks noChangeAspect="1"/>
          </p:cNvPicPr>
          <p:nvPr/>
        </p:nvPicPr>
        <p:blipFill>
          <a:blip r:embed="rId6" cstate="print">
            <a:extLst>
              <a:ext uri="{28A0092B-C50C-407E-A947-70E740481C1C}">
                <a14:useLocalDpi xmlns="" xmlns:a14="http://schemas.microsoft.com/office/drawing/2010/main"/>
              </a:ext>
            </a:extLst>
          </a:blip>
          <a:stretch>
            <a:fillRect/>
          </a:stretch>
        </p:blipFill>
        <p:spPr>
          <a:xfrm>
            <a:off x="227128" y="3957534"/>
            <a:ext cx="1419059" cy="1024865"/>
          </a:xfrm>
          <a:prstGeom prst="rect">
            <a:avLst/>
          </a:prstGeom>
        </p:spPr>
      </p:pic>
      <p:pic>
        <p:nvPicPr>
          <p:cNvPr id="11" name="图片 10">
            <a:extLst>
              <a:ext uri="{FF2B5EF4-FFF2-40B4-BE49-F238E27FC236}">
                <a16:creationId xmlns="" xmlns:a16="http://schemas.microsoft.com/office/drawing/2014/main" id="{81C29A24-524F-4F1E-A321-3ED365EACA75}"/>
              </a:ext>
            </a:extLst>
          </p:cNvPr>
          <p:cNvPicPr>
            <a:picLocks noChangeAspect="1"/>
          </p:cNvPicPr>
          <p:nvPr/>
        </p:nvPicPr>
        <p:blipFill>
          <a:blip r:embed="rId7" cstate="print">
            <a:extLst>
              <a:ext uri="{28A0092B-C50C-407E-A947-70E740481C1C}">
                <a14:useLocalDpi xmlns="" xmlns:a14="http://schemas.microsoft.com/office/drawing/2010/main"/>
              </a:ext>
            </a:extLst>
          </a:blip>
          <a:stretch>
            <a:fillRect/>
          </a:stretch>
        </p:blipFill>
        <p:spPr>
          <a:xfrm>
            <a:off x="233740" y="1648396"/>
            <a:ext cx="1419057" cy="1033171"/>
          </a:xfrm>
          <a:prstGeom prst="rect">
            <a:avLst/>
          </a:prstGeom>
        </p:spPr>
      </p:pic>
      <p:sp>
        <p:nvSpPr>
          <p:cNvPr id="10" name="矩形: 圆角 9">
            <a:extLst>
              <a:ext uri="{FF2B5EF4-FFF2-40B4-BE49-F238E27FC236}">
                <a16:creationId xmlns="" xmlns:a16="http://schemas.microsoft.com/office/drawing/2014/main" id="{FDD51C6B-98F0-429F-A708-3042AB2A7440}"/>
              </a:ext>
            </a:extLst>
          </p:cNvPr>
          <p:cNvSpPr/>
          <p:nvPr/>
        </p:nvSpPr>
        <p:spPr>
          <a:xfrm>
            <a:off x="211558" y="6224917"/>
            <a:ext cx="1604543" cy="4574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1700" b="1" dirty="0">
                <a:solidFill>
                  <a:schemeClr val="tx1"/>
                </a:solidFill>
              </a:rPr>
              <a:t>多视角图像</a:t>
            </a:r>
          </a:p>
        </p:txBody>
      </p:sp>
      <p:sp>
        <p:nvSpPr>
          <p:cNvPr id="44" name="矩形: 圆角 43">
            <a:extLst>
              <a:ext uri="{FF2B5EF4-FFF2-40B4-BE49-F238E27FC236}">
                <a16:creationId xmlns="" xmlns:a16="http://schemas.microsoft.com/office/drawing/2014/main" id="{24605101-85DA-4F79-BBB6-4188F150AE91}"/>
              </a:ext>
            </a:extLst>
          </p:cNvPr>
          <p:cNvSpPr/>
          <p:nvPr/>
        </p:nvSpPr>
        <p:spPr>
          <a:xfrm>
            <a:off x="3921989" y="6219646"/>
            <a:ext cx="1388284" cy="4574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1700" b="1" dirty="0">
                <a:solidFill>
                  <a:schemeClr val="tx1"/>
                </a:solidFill>
              </a:rPr>
              <a:t>特征提取</a:t>
            </a:r>
          </a:p>
        </p:txBody>
      </p:sp>
      <p:sp>
        <p:nvSpPr>
          <p:cNvPr id="45" name="箭头: 右 44">
            <a:extLst>
              <a:ext uri="{FF2B5EF4-FFF2-40B4-BE49-F238E27FC236}">
                <a16:creationId xmlns="" xmlns:a16="http://schemas.microsoft.com/office/drawing/2014/main" id="{D427AE26-8D31-420B-8AAB-84B68F35C4E1}"/>
              </a:ext>
            </a:extLst>
          </p:cNvPr>
          <p:cNvSpPr/>
          <p:nvPr/>
        </p:nvSpPr>
        <p:spPr>
          <a:xfrm rot="972115">
            <a:off x="1750555" y="3122163"/>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7" name="箭头: 右 46">
            <a:extLst>
              <a:ext uri="{FF2B5EF4-FFF2-40B4-BE49-F238E27FC236}">
                <a16:creationId xmlns="" xmlns:a16="http://schemas.microsoft.com/office/drawing/2014/main" id="{2C49AEB8-DE71-4998-A492-E4984E7498C5}"/>
              </a:ext>
            </a:extLst>
          </p:cNvPr>
          <p:cNvSpPr/>
          <p:nvPr/>
        </p:nvSpPr>
        <p:spPr>
          <a:xfrm rot="20622033">
            <a:off x="1762024" y="4468341"/>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48" name="箭头: 右 47">
            <a:extLst>
              <a:ext uri="{FF2B5EF4-FFF2-40B4-BE49-F238E27FC236}">
                <a16:creationId xmlns="" xmlns:a16="http://schemas.microsoft.com/office/drawing/2014/main" id="{BAEA2DA7-EE83-4677-A89E-A45B78114131}"/>
              </a:ext>
            </a:extLst>
          </p:cNvPr>
          <p:cNvSpPr/>
          <p:nvPr/>
        </p:nvSpPr>
        <p:spPr>
          <a:xfrm rot="20047842">
            <a:off x="1762183" y="5378119"/>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62" name="箭头: 右 61">
            <a:extLst>
              <a:ext uri="{FF2B5EF4-FFF2-40B4-BE49-F238E27FC236}">
                <a16:creationId xmlns="" xmlns:a16="http://schemas.microsoft.com/office/drawing/2014/main" id="{9EF78962-2E43-48F5-A7B5-DEF579864C8B}"/>
              </a:ext>
            </a:extLst>
          </p:cNvPr>
          <p:cNvSpPr/>
          <p:nvPr/>
        </p:nvSpPr>
        <p:spPr>
          <a:xfrm>
            <a:off x="6534836" y="3676258"/>
            <a:ext cx="534755"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70" name="矩形: 圆角 69">
            <a:extLst>
              <a:ext uri="{FF2B5EF4-FFF2-40B4-BE49-F238E27FC236}">
                <a16:creationId xmlns="" xmlns:a16="http://schemas.microsoft.com/office/drawing/2014/main" id="{EA17FC87-A0AF-4ED6-AC39-73166F3C3D86}"/>
              </a:ext>
            </a:extLst>
          </p:cNvPr>
          <p:cNvSpPr/>
          <p:nvPr/>
        </p:nvSpPr>
        <p:spPr>
          <a:xfrm>
            <a:off x="8852161" y="6228231"/>
            <a:ext cx="1579000" cy="4574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1700" b="1" dirty="0">
                <a:solidFill>
                  <a:schemeClr val="tx1"/>
                </a:solidFill>
              </a:rPr>
              <a:t>特征匹配</a:t>
            </a:r>
          </a:p>
        </p:txBody>
      </p:sp>
      <p:sp>
        <p:nvSpPr>
          <p:cNvPr id="68" name="箭头: 右 67">
            <a:extLst>
              <a:ext uri="{FF2B5EF4-FFF2-40B4-BE49-F238E27FC236}">
                <a16:creationId xmlns="" xmlns:a16="http://schemas.microsoft.com/office/drawing/2014/main" id="{848F49F7-D8D0-48AC-8269-762AF1FAEA1B}"/>
              </a:ext>
            </a:extLst>
          </p:cNvPr>
          <p:cNvSpPr/>
          <p:nvPr/>
        </p:nvSpPr>
        <p:spPr>
          <a:xfrm>
            <a:off x="2405005" y="6311900"/>
            <a:ext cx="657939" cy="2285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72" name="箭头: 右 71">
            <a:extLst>
              <a:ext uri="{FF2B5EF4-FFF2-40B4-BE49-F238E27FC236}">
                <a16:creationId xmlns="" xmlns:a16="http://schemas.microsoft.com/office/drawing/2014/main" id="{766378D6-1B2E-4C56-BA4E-B291B581AB6C}"/>
              </a:ext>
            </a:extLst>
          </p:cNvPr>
          <p:cNvSpPr/>
          <p:nvPr/>
        </p:nvSpPr>
        <p:spPr>
          <a:xfrm>
            <a:off x="6513545" y="6336360"/>
            <a:ext cx="657939" cy="2285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73" name="箭头: 右 72">
            <a:extLst>
              <a:ext uri="{FF2B5EF4-FFF2-40B4-BE49-F238E27FC236}">
                <a16:creationId xmlns="" xmlns:a16="http://schemas.microsoft.com/office/drawing/2014/main" id="{A5D22AB1-6659-4EF3-AB1E-075A8913A31A}"/>
              </a:ext>
            </a:extLst>
          </p:cNvPr>
          <p:cNvSpPr/>
          <p:nvPr/>
        </p:nvSpPr>
        <p:spPr>
          <a:xfrm>
            <a:off x="11859777" y="3691976"/>
            <a:ext cx="313852"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pic>
        <p:nvPicPr>
          <p:cNvPr id="39" name="图片 38">
            <a:extLst>
              <a:ext uri="{FF2B5EF4-FFF2-40B4-BE49-F238E27FC236}">
                <a16:creationId xmlns="" xmlns:a16="http://schemas.microsoft.com/office/drawing/2014/main" id="{D2DAA597-CC6F-433D-93AA-635775DC6CE7}"/>
              </a:ext>
            </a:extLst>
          </p:cNvPr>
          <p:cNvPicPr>
            <a:picLocks noChangeAspect="1"/>
          </p:cNvPicPr>
          <p:nvPr/>
        </p:nvPicPr>
        <p:blipFill rotWithShape="1">
          <a:blip r:embed="rId8" cstate="print">
            <a:extLst>
              <a:ext uri="{28A0092B-C50C-407E-A947-70E740481C1C}">
                <a14:useLocalDpi xmlns="" xmlns:a14="http://schemas.microsoft.com/office/drawing/2010/main" val="0"/>
              </a:ext>
            </a:extLst>
          </a:blip>
          <a:srcRect r="19703"/>
          <a:stretch/>
        </p:blipFill>
        <p:spPr>
          <a:xfrm>
            <a:off x="4517701" y="4162799"/>
            <a:ext cx="1913075" cy="1324712"/>
          </a:xfrm>
          <a:prstGeom prst="rect">
            <a:avLst/>
          </a:prstGeom>
        </p:spPr>
      </p:pic>
      <p:pic>
        <p:nvPicPr>
          <p:cNvPr id="40" name="图片 39">
            <a:extLst>
              <a:ext uri="{FF2B5EF4-FFF2-40B4-BE49-F238E27FC236}">
                <a16:creationId xmlns="" xmlns:a16="http://schemas.microsoft.com/office/drawing/2014/main" id="{6EDC1994-7768-4444-9D6A-37E864FCF631}"/>
              </a:ext>
            </a:extLst>
          </p:cNvPr>
          <p:cNvPicPr>
            <a:picLocks noChangeAspect="1"/>
          </p:cNvPicPr>
          <p:nvPr/>
        </p:nvPicPr>
        <p:blipFill rotWithShape="1">
          <a:blip r:embed="rId9" cstate="print">
            <a:extLst>
              <a:ext uri="{28A0092B-C50C-407E-A947-70E740481C1C}">
                <a14:useLocalDpi xmlns="" xmlns:a14="http://schemas.microsoft.com/office/drawing/2010/main" val="0"/>
              </a:ext>
            </a:extLst>
          </a:blip>
          <a:srcRect r="23268"/>
          <a:stretch/>
        </p:blipFill>
        <p:spPr>
          <a:xfrm>
            <a:off x="2505568" y="4171130"/>
            <a:ext cx="1807413" cy="1324713"/>
          </a:xfrm>
          <a:prstGeom prst="rect">
            <a:avLst/>
          </a:prstGeom>
        </p:spPr>
      </p:pic>
      <p:cxnSp>
        <p:nvCxnSpPr>
          <p:cNvPr id="41" name="直接连接符 40">
            <a:extLst>
              <a:ext uri="{FF2B5EF4-FFF2-40B4-BE49-F238E27FC236}">
                <a16:creationId xmlns="" xmlns:a16="http://schemas.microsoft.com/office/drawing/2014/main" id="{6F15AE91-B4E9-481F-AD58-11D7A8137998}"/>
              </a:ext>
            </a:extLst>
          </p:cNvPr>
          <p:cNvCxnSpPr>
            <a:cxnSpLocks/>
          </p:cNvCxnSpPr>
          <p:nvPr/>
        </p:nvCxnSpPr>
        <p:spPr>
          <a:xfrm flipH="1" flipV="1">
            <a:off x="2592785" y="3786799"/>
            <a:ext cx="348808" cy="41861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 xmlns:a16="http://schemas.microsoft.com/office/drawing/2014/main" id="{3AE79CB4-839D-4915-95C0-9D0CE20BA5FF}"/>
              </a:ext>
            </a:extLst>
          </p:cNvPr>
          <p:cNvCxnSpPr>
            <a:cxnSpLocks/>
          </p:cNvCxnSpPr>
          <p:nvPr/>
        </p:nvCxnSpPr>
        <p:spPr>
          <a:xfrm flipV="1">
            <a:off x="3836887" y="3809081"/>
            <a:ext cx="500160" cy="396336"/>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3" name="流程图: 过程 42">
            <a:extLst>
              <a:ext uri="{FF2B5EF4-FFF2-40B4-BE49-F238E27FC236}">
                <a16:creationId xmlns="" xmlns:a16="http://schemas.microsoft.com/office/drawing/2014/main" id="{5C7F586C-D62D-4FE6-B430-62BDF7EC7E9D}"/>
              </a:ext>
            </a:extLst>
          </p:cNvPr>
          <p:cNvSpPr/>
          <p:nvPr/>
        </p:nvSpPr>
        <p:spPr>
          <a:xfrm>
            <a:off x="2972630" y="4205418"/>
            <a:ext cx="864257" cy="404015"/>
          </a:xfrm>
          <a:prstGeom prst="flowChartProcess">
            <a:avLst/>
          </a:prstGeom>
          <a:noFill/>
          <a:ln w="1905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6" name="流程图: 过程 45">
            <a:extLst>
              <a:ext uri="{FF2B5EF4-FFF2-40B4-BE49-F238E27FC236}">
                <a16:creationId xmlns="" xmlns:a16="http://schemas.microsoft.com/office/drawing/2014/main" id="{A06217A6-0053-430B-B494-14A83FB071D3}"/>
              </a:ext>
            </a:extLst>
          </p:cNvPr>
          <p:cNvSpPr/>
          <p:nvPr/>
        </p:nvSpPr>
        <p:spPr>
          <a:xfrm>
            <a:off x="5044051" y="4299409"/>
            <a:ext cx="724587" cy="397348"/>
          </a:xfrm>
          <a:prstGeom prst="flowChartProcess">
            <a:avLst/>
          </a:prstGeom>
          <a:noFill/>
          <a:ln w="1905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cxnSp>
        <p:nvCxnSpPr>
          <p:cNvPr id="49" name="直接连接符 48">
            <a:extLst>
              <a:ext uri="{FF2B5EF4-FFF2-40B4-BE49-F238E27FC236}">
                <a16:creationId xmlns="" xmlns:a16="http://schemas.microsoft.com/office/drawing/2014/main" id="{52D2ECC3-2658-4ED2-84DC-A738E0C2338C}"/>
              </a:ext>
            </a:extLst>
          </p:cNvPr>
          <p:cNvCxnSpPr>
            <a:cxnSpLocks/>
          </p:cNvCxnSpPr>
          <p:nvPr/>
        </p:nvCxnSpPr>
        <p:spPr>
          <a:xfrm flipH="1" flipV="1">
            <a:off x="4478122" y="3821197"/>
            <a:ext cx="587425" cy="478211"/>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 xmlns:a16="http://schemas.microsoft.com/office/drawing/2014/main" id="{888CC432-9390-4581-A5B8-54C274372299}"/>
              </a:ext>
            </a:extLst>
          </p:cNvPr>
          <p:cNvCxnSpPr>
            <a:cxnSpLocks/>
          </p:cNvCxnSpPr>
          <p:nvPr/>
        </p:nvCxnSpPr>
        <p:spPr>
          <a:xfrm flipV="1">
            <a:off x="5782272" y="3809082"/>
            <a:ext cx="718073" cy="44151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53" name="图片 52">
            <a:extLst>
              <a:ext uri="{FF2B5EF4-FFF2-40B4-BE49-F238E27FC236}">
                <a16:creationId xmlns="" xmlns:a16="http://schemas.microsoft.com/office/drawing/2014/main" id="{D87E6DB3-96CC-447E-A685-A7B36B3984DE}"/>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4478122" y="2260893"/>
            <a:ext cx="2022223" cy="1560304"/>
          </a:xfrm>
          <a:prstGeom prst="rect">
            <a:avLst/>
          </a:prstGeom>
        </p:spPr>
      </p:pic>
      <p:pic>
        <p:nvPicPr>
          <p:cNvPr id="54" name="图片 53">
            <a:extLst>
              <a:ext uri="{FF2B5EF4-FFF2-40B4-BE49-F238E27FC236}">
                <a16:creationId xmlns="" xmlns:a16="http://schemas.microsoft.com/office/drawing/2014/main" id="{84513D7F-C3A1-4635-BA23-4CC0016B9702}"/>
              </a:ext>
            </a:extLst>
          </p:cNvPr>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2591203" y="1439249"/>
            <a:ext cx="1770552" cy="2347551"/>
          </a:xfrm>
          <a:prstGeom prst="rect">
            <a:avLst/>
          </a:prstGeom>
        </p:spPr>
      </p:pic>
      <p:pic>
        <p:nvPicPr>
          <p:cNvPr id="55" name="图片 54">
            <a:extLst>
              <a:ext uri="{FF2B5EF4-FFF2-40B4-BE49-F238E27FC236}">
                <a16:creationId xmlns="" xmlns:a16="http://schemas.microsoft.com/office/drawing/2014/main" id="{11DDAB85-0670-4CEB-B7F5-5399131CABDB}"/>
              </a:ext>
            </a:extLst>
          </p:cNvPr>
          <p:cNvPicPr>
            <a:picLocks noChangeAspect="1"/>
          </p:cNvPicPr>
          <p:nvPr/>
        </p:nvPicPr>
        <p:blipFill>
          <a:blip r:embed="rId12" cstate="print"/>
          <a:stretch>
            <a:fillRect/>
          </a:stretch>
        </p:blipFill>
        <p:spPr>
          <a:xfrm>
            <a:off x="7100629" y="3146980"/>
            <a:ext cx="4714116" cy="1299296"/>
          </a:xfrm>
          <a:prstGeom prst="rect">
            <a:avLst/>
          </a:prstGeom>
        </p:spPr>
      </p:pic>
    </p:spTree>
    <p:extLst>
      <p:ext uri="{BB962C8B-B14F-4D97-AF65-F5344CB8AC3E}">
        <p14:creationId xmlns="" xmlns:p14="http://schemas.microsoft.com/office/powerpoint/2010/main" val="3687270256"/>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8551" y="188764"/>
            <a:ext cx="4749988" cy="615553"/>
          </a:xfrm>
          <a:prstGeom prst="rect">
            <a:avLst/>
          </a:prstGeom>
          <a:noFill/>
        </p:spPr>
        <p:txBody>
          <a:bodyPr wrap="square" lIns="121917" tIns="60958" rIns="121917" bIns="60958" rtlCol="0">
            <a:spAutoFit/>
          </a:bodyPr>
          <a:lstStyle/>
          <a:p>
            <a:r>
              <a:rPr lang="en-US" altLang="zh-CN" sz="3200" b="1" dirty="0">
                <a:cs typeface="+mn-ea"/>
                <a:sym typeface="+mn-lt"/>
              </a:rPr>
              <a:t>2.3 </a:t>
            </a:r>
            <a:r>
              <a:rPr lang="zh-CN" altLang="en-US" sz="3200" b="1" dirty="0">
                <a:cs typeface="+mn-ea"/>
                <a:sym typeface="+mn-lt"/>
              </a:rPr>
              <a:t>对</a:t>
            </a:r>
            <a:r>
              <a:rPr lang="en-US" altLang="zh-CN" sz="3200" b="1" dirty="0">
                <a:cs typeface="+mn-ea"/>
                <a:sym typeface="+mn-lt"/>
              </a:rPr>
              <a:t>AUV</a:t>
            </a:r>
            <a:r>
              <a:rPr lang="zh-CN" altLang="en-US" sz="3200" b="1" dirty="0">
                <a:cs typeface="+mn-ea"/>
                <a:sym typeface="+mn-lt"/>
              </a:rPr>
              <a:t>的三维重建</a:t>
            </a:r>
          </a:p>
        </p:txBody>
      </p:sp>
      <p:sp>
        <p:nvSpPr>
          <p:cNvPr id="107" name="Text Placeholder 34"/>
          <p:cNvSpPr txBox="1"/>
          <p:nvPr/>
        </p:nvSpPr>
        <p:spPr>
          <a:xfrm>
            <a:off x="333904" y="913134"/>
            <a:ext cx="11328400" cy="1411252"/>
          </a:xfrm>
          <a:prstGeom prst="rect">
            <a:avLst/>
          </a:prstGeom>
        </p:spPr>
        <p:txBody>
          <a:bodyPr lIns="91438" tIns="45719" rIns="91438" bIns="45719">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5000"/>
              </a:lnSpc>
              <a:spcBef>
                <a:spcPts val="0"/>
              </a:spcBef>
              <a:spcAft>
                <a:spcPct val="0"/>
              </a:spcAft>
            </a:pPr>
            <a:r>
              <a:rPr lang="zh-CN" altLang="en-US" b="1" dirty="0"/>
              <a:t>        采用</a:t>
            </a:r>
            <a:r>
              <a:rPr lang="en-US" altLang="zh-CN" b="1" dirty="0"/>
              <a:t>COLMAP</a:t>
            </a:r>
            <a:r>
              <a:rPr lang="zh-CN" altLang="en-US" b="1" dirty="0"/>
              <a:t>算法对</a:t>
            </a:r>
            <a:r>
              <a:rPr lang="en-US" altLang="zh-CN" b="1" dirty="0"/>
              <a:t>AUV</a:t>
            </a:r>
            <a:r>
              <a:rPr lang="zh-CN" altLang="en-US" b="1" dirty="0"/>
              <a:t>进行三维重建。</a:t>
            </a:r>
            <a:endParaRPr lang="en-US" altLang="zh-CN" b="1" dirty="0">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235985" y="93024"/>
            <a:ext cx="1956015" cy="655627"/>
          </a:xfrm>
          <a:prstGeom prst="rect">
            <a:avLst/>
          </a:prstGeom>
        </p:spPr>
      </p:pic>
      <p:sp>
        <p:nvSpPr>
          <p:cNvPr id="4" name="矩形 3">
            <a:extLst>
              <a:ext uri="{FF2B5EF4-FFF2-40B4-BE49-F238E27FC236}">
                <a16:creationId xmlns="" xmlns:a16="http://schemas.microsoft.com/office/drawing/2014/main" id="{5E8F2038-AFC0-4470-A5D9-7447581F3F9A}"/>
              </a:ext>
            </a:extLst>
          </p:cNvPr>
          <p:cNvSpPr/>
          <p:nvPr/>
        </p:nvSpPr>
        <p:spPr>
          <a:xfrm flipV="1">
            <a:off x="-21773" y="6707968"/>
            <a:ext cx="12213772" cy="188760"/>
          </a:xfrm>
          <a:prstGeom prst="rect">
            <a:avLst/>
          </a:prstGeom>
          <a:solidFill>
            <a:schemeClr val="accent5"/>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4" name="菱形 13">
            <a:extLst>
              <a:ext uri="{FF2B5EF4-FFF2-40B4-BE49-F238E27FC236}">
                <a16:creationId xmlns="" xmlns:a16="http://schemas.microsoft.com/office/drawing/2014/main" id="{E1A6175E-8C2B-482F-B8FE-D16E1C1C7BAA}"/>
              </a:ext>
            </a:extLst>
          </p:cNvPr>
          <p:cNvSpPr/>
          <p:nvPr/>
        </p:nvSpPr>
        <p:spPr>
          <a:xfrm>
            <a:off x="-313507" y="181525"/>
            <a:ext cx="583473" cy="591048"/>
          </a:xfrm>
          <a:prstGeom prst="diamond">
            <a:avLst/>
          </a:prstGeom>
          <a:solidFill>
            <a:schemeClr val="accent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15" name="菱形 14">
            <a:extLst>
              <a:ext uri="{FF2B5EF4-FFF2-40B4-BE49-F238E27FC236}">
                <a16:creationId xmlns="" xmlns:a16="http://schemas.microsoft.com/office/drawing/2014/main" id="{D0C3FEC4-2DF4-4850-9A0A-0977E5A35CC4}"/>
              </a:ext>
            </a:extLst>
          </p:cNvPr>
          <p:cNvSpPr/>
          <p:nvPr/>
        </p:nvSpPr>
        <p:spPr>
          <a:xfrm>
            <a:off x="-157791" y="205311"/>
            <a:ext cx="583473" cy="591048"/>
          </a:xfrm>
          <a:prstGeom prst="diamond">
            <a:avLst/>
          </a:prstGeom>
          <a:solidFill>
            <a:schemeClr val="tx1"/>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tx1"/>
              </a:solidFill>
            </a:endParaRPr>
          </a:p>
        </p:txBody>
      </p:sp>
      <p:sp>
        <p:nvSpPr>
          <p:cNvPr id="34" name="矩形: 圆角 33">
            <a:extLst>
              <a:ext uri="{FF2B5EF4-FFF2-40B4-BE49-F238E27FC236}">
                <a16:creationId xmlns="" xmlns:a16="http://schemas.microsoft.com/office/drawing/2014/main" id="{60F9230E-C4E7-47B2-9DD8-FE5ADBA7EB78}"/>
              </a:ext>
            </a:extLst>
          </p:cNvPr>
          <p:cNvSpPr/>
          <p:nvPr/>
        </p:nvSpPr>
        <p:spPr>
          <a:xfrm>
            <a:off x="6468164" y="1473201"/>
            <a:ext cx="1963023" cy="469415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圆角 34">
            <a:extLst>
              <a:ext uri="{FF2B5EF4-FFF2-40B4-BE49-F238E27FC236}">
                <a16:creationId xmlns="" xmlns:a16="http://schemas.microsoft.com/office/drawing/2014/main" id="{D0C40D1F-A56E-4C2E-961A-2F36FE13039A}"/>
              </a:ext>
            </a:extLst>
          </p:cNvPr>
          <p:cNvSpPr/>
          <p:nvPr/>
        </p:nvSpPr>
        <p:spPr>
          <a:xfrm>
            <a:off x="4406493" y="1473201"/>
            <a:ext cx="1963023" cy="469415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箭头: 右 37">
            <a:extLst>
              <a:ext uri="{FF2B5EF4-FFF2-40B4-BE49-F238E27FC236}">
                <a16:creationId xmlns="" xmlns:a16="http://schemas.microsoft.com/office/drawing/2014/main" id="{A66DC36F-C5CA-466C-8A72-8694FD188B7B}"/>
              </a:ext>
            </a:extLst>
          </p:cNvPr>
          <p:cNvSpPr/>
          <p:nvPr/>
        </p:nvSpPr>
        <p:spPr>
          <a:xfrm rot="20032362">
            <a:off x="3515217" y="2656677"/>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50" name="矩形: 圆角 49">
            <a:extLst>
              <a:ext uri="{FF2B5EF4-FFF2-40B4-BE49-F238E27FC236}">
                <a16:creationId xmlns="" xmlns:a16="http://schemas.microsoft.com/office/drawing/2014/main" id="{73EF378F-F5D9-4EC8-B9CE-F0DA1DCF4EB9}"/>
              </a:ext>
            </a:extLst>
          </p:cNvPr>
          <p:cNvSpPr/>
          <p:nvPr/>
        </p:nvSpPr>
        <p:spPr>
          <a:xfrm>
            <a:off x="1045725" y="6219646"/>
            <a:ext cx="1388284" cy="4574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1700" b="1" dirty="0">
                <a:solidFill>
                  <a:schemeClr val="tx1"/>
                </a:solidFill>
              </a:rPr>
              <a:t>稀疏重建</a:t>
            </a:r>
          </a:p>
        </p:txBody>
      </p:sp>
      <p:pic>
        <p:nvPicPr>
          <p:cNvPr id="52" name="图片 51">
            <a:extLst>
              <a:ext uri="{FF2B5EF4-FFF2-40B4-BE49-F238E27FC236}">
                <a16:creationId xmlns="" xmlns:a16="http://schemas.microsoft.com/office/drawing/2014/main" id="{D84F61AF-9E92-4B03-BDE0-3001C1B8F076}"/>
              </a:ext>
            </a:extLst>
          </p:cNvPr>
          <p:cNvPicPr>
            <a:picLocks noChangeAspect="1"/>
          </p:cNvPicPr>
          <p:nvPr/>
        </p:nvPicPr>
        <p:blipFill>
          <a:blip r:embed="rId4" cstate="screen">
            <a:extLst>
              <a:ext uri="{28A0092B-C50C-407E-A947-70E740481C1C}">
                <a14:useLocalDpi xmlns="" xmlns:a14="http://schemas.microsoft.com/office/drawing/2010/main"/>
              </a:ext>
            </a:extLst>
          </a:blip>
          <a:stretch>
            <a:fillRect/>
          </a:stretch>
        </p:blipFill>
        <p:spPr>
          <a:xfrm>
            <a:off x="4557661" y="1927928"/>
            <a:ext cx="1674839" cy="937072"/>
          </a:xfrm>
          <a:prstGeom prst="rect">
            <a:avLst/>
          </a:prstGeom>
        </p:spPr>
      </p:pic>
      <p:pic>
        <p:nvPicPr>
          <p:cNvPr id="56" name="图片 55">
            <a:extLst>
              <a:ext uri="{FF2B5EF4-FFF2-40B4-BE49-F238E27FC236}">
                <a16:creationId xmlns="" xmlns:a16="http://schemas.microsoft.com/office/drawing/2014/main" id="{03D3A28C-D71B-423A-9759-DFA055A41E78}"/>
              </a:ext>
            </a:extLst>
          </p:cNvPr>
          <p:cNvPicPr>
            <a:picLocks noChangeAspect="1"/>
          </p:cNvPicPr>
          <p:nvPr/>
        </p:nvPicPr>
        <p:blipFill>
          <a:blip r:embed="rId5" cstate="screen">
            <a:extLst>
              <a:ext uri="{28A0092B-C50C-407E-A947-70E740481C1C}">
                <a14:useLocalDpi xmlns="" xmlns:a14="http://schemas.microsoft.com/office/drawing/2010/main"/>
              </a:ext>
            </a:extLst>
          </a:blip>
          <a:stretch>
            <a:fillRect/>
          </a:stretch>
        </p:blipFill>
        <p:spPr>
          <a:xfrm>
            <a:off x="6573965" y="1927929"/>
            <a:ext cx="1674840" cy="937073"/>
          </a:xfrm>
          <a:prstGeom prst="rect">
            <a:avLst/>
          </a:prstGeom>
        </p:spPr>
      </p:pic>
      <p:pic>
        <p:nvPicPr>
          <p:cNvPr id="57" name="图片 56">
            <a:extLst>
              <a:ext uri="{FF2B5EF4-FFF2-40B4-BE49-F238E27FC236}">
                <a16:creationId xmlns="" xmlns:a16="http://schemas.microsoft.com/office/drawing/2014/main" id="{DEEAE1FF-E0AC-4BFF-AFC4-FFD238399590}"/>
              </a:ext>
            </a:extLst>
          </p:cNvPr>
          <p:cNvPicPr>
            <a:picLocks noChangeAspect="1"/>
          </p:cNvPicPr>
          <p:nvPr/>
        </p:nvPicPr>
        <p:blipFill>
          <a:blip r:embed="rId6" cstate="screen">
            <a:extLst>
              <a:ext uri="{28A0092B-C50C-407E-A947-70E740481C1C}">
                <a14:useLocalDpi xmlns="" xmlns:a14="http://schemas.microsoft.com/office/drawing/2010/main"/>
              </a:ext>
            </a:extLst>
          </a:blip>
          <a:stretch>
            <a:fillRect/>
          </a:stretch>
        </p:blipFill>
        <p:spPr>
          <a:xfrm>
            <a:off x="4557661" y="2942729"/>
            <a:ext cx="1674839" cy="942097"/>
          </a:xfrm>
          <a:prstGeom prst="rect">
            <a:avLst/>
          </a:prstGeom>
        </p:spPr>
      </p:pic>
      <p:pic>
        <p:nvPicPr>
          <p:cNvPr id="58" name="图片 57">
            <a:extLst>
              <a:ext uri="{FF2B5EF4-FFF2-40B4-BE49-F238E27FC236}">
                <a16:creationId xmlns="" xmlns:a16="http://schemas.microsoft.com/office/drawing/2014/main" id="{D0B8F675-1660-42B1-8E68-440D9A2867C0}"/>
              </a:ext>
            </a:extLst>
          </p:cNvPr>
          <p:cNvPicPr>
            <a:picLocks noChangeAspect="1"/>
          </p:cNvPicPr>
          <p:nvPr/>
        </p:nvPicPr>
        <p:blipFill>
          <a:blip r:embed="rId7" cstate="screen">
            <a:extLst>
              <a:ext uri="{28A0092B-C50C-407E-A947-70E740481C1C}">
                <a14:useLocalDpi xmlns="" xmlns:a14="http://schemas.microsoft.com/office/drawing/2010/main"/>
              </a:ext>
            </a:extLst>
          </a:blip>
          <a:stretch>
            <a:fillRect/>
          </a:stretch>
        </p:blipFill>
        <p:spPr>
          <a:xfrm>
            <a:off x="6573966" y="2942729"/>
            <a:ext cx="1674839" cy="942096"/>
          </a:xfrm>
          <a:prstGeom prst="rect">
            <a:avLst/>
          </a:prstGeom>
        </p:spPr>
      </p:pic>
      <p:pic>
        <p:nvPicPr>
          <p:cNvPr id="59" name="图片 58">
            <a:extLst>
              <a:ext uri="{FF2B5EF4-FFF2-40B4-BE49-F238E27FC236}">
                <a16:creationId xmlns="" xmlns:a16="http://schemas.microsoft.com/office/drawing/2014/main" id="{5DBEE688-D8AC-4146-864D-9371FA06407E}"/>
              </a:ext>
            </a:extLst>
          </p:cNvPr>
          <p:cNvPicPr>
            <a:picLocks noChangeAspect="1"/>
          </p:cNvPicPr>
          <p:nvPr/>
        </p:nvPicPr>
        <p:blipFill>
          <a:blip r:embed="rId8" cstate="screen">
            <a:extLst>
              <a:ext uri="{28A0092B-C50C-407E-A947-70E740481C1C}">
                <a14:useLocalDpi xmlns="" xmlns:a14="http://schemas.microsoft.com/office/drawing/2010/main"/>
              </a:ext>
            </a:extLst>
          </a:blip>
          <a:stretch>
            <a:fillRect/>
          </a:stretch>
        </p:blipFill>
        <p:spPr>
          <a:xfrm>
            <a:off x="4557661" y="3987171"/>
            <a:ext cx="1674839" cy="920324"/>
          </a:xfrm>
          <a:prstGeom prst="rect">
            <a:avLst/>
          </a:prstGeom>
        </p:spPr>
      </p:pic>
      <p:pic>
        <p:nvPicPr>
          <p:cNvPr id="60" name="图片 59">
            <a:extLst>
              <a:ext uri="{FF2B5EF4-FFF2-40B4-BE49-F238E27FC236}">
                <a16:creationId xmlns="" xmlns:a16="http://schemas.microsoft.com/office/drawing/2014/main" id="{BD67EC6C-7253-4286-8BDF-91DFE18141FD}"/>
              </a:ext>
            </a:extLst>
          </p:cNvPr>
          <p:cNvPicPr>
            <a:picLocks noChangeAspect="1"/>
          </p:cNvPicPr>
          <p:nvPr/>
        </p:nvPicPr>
        <p:blipFill>
          <a:blip r:embed="rId9" cstate="screen">
            <a:extLst>
              <a:ext uri="{28A0092B-C50C-407E-A947-70E740481C1C}">
                <a14:useLocalDpi xmlns="" xmlns:a14="http://schemas.microsoft.com/office/drawing/2010/main"/>
              </a:ext>
            </a:extLst>
          </a:blip>
          <a:stretch>
            <a:fillRect/>
          </a:stretch>
        </p:blipFill>
        <p:spPr>
          <a:xfrm>
            <a:off x="6573966" y="3987171"/>
            <a:ext cx="1674839" cy="920324"/>
          </a:xfrm>
          <a:prstGeom prst="rect">
            <a:avLst/>
          </a:prstGeom>
        </p:spPr>
      </p:pic>
      <p:pic>
        <p:nvPicPr>
          <p:cNvPr id="61" name="图片 60">
            <a:extLst>
              <a:ext uri="{FF2B5EF4-FFF2-40B4-BE49-F238E27FC236}">
                <a16:creationId xmlns="" xmlns:a16="http://schemas.microsoft.com/office/drawing/2014/main" id="{35DD8818-B261-4A39-BD47-3B41D81DF81A}"/>
              </a:ext>
            </a:extLst>
          </p:cNvPr>
          <p:cNvPicPr>
            <a:picLocks noChangeAspect="1"/>
          </p:cNvPicPr>
          <p:nvPr/>
        </p:nvPicPr>
        <p:blipFill>
          <a:blip r:embed="rId10" cstate="screen">
            <a:extLst>
              <a:ext uri="{28A0092B-C50C-407E-A947-70E740481C1C}">
                <a14:useLocalDpi xmlns="" xmlns:a14="http://schemas.microsoft.com/office/drawing/2010/main"/>
              </a:ext>
            </a:extLst>
          </a:blip>
          <a:stretch>
            <a:fillRect/>
          </a:stretch>
        </p:blipFill>
        <p:spPr>
          <a:xfrm>
            <a:off x="4531303" y="5013793"/>
            <a:ext cx="1674840" cy="942097"/>
          </a:xfrm>
          <a:prstGeom prst="rect">
            <a:avLst/>
          </a:prstGeom>
        </p:spPr>
      </p:pic>
      <p:pic>
        <p:nvPicPr>
          <p:cNvPr id="63" name="图片 62">
            <a:extLst>
              <a:ext uri="{FF2B5EF4-FFF2-40B4-BE49-F238E27FC236}">
                <a16:creationId xmlns="" xmlns:a16="http://schemas.microsoft.com/office/drawing/2014/main" id="{73150C89-F752-436F-97CD-5B94E0D84BFA}"/>
              </a:ext>
            </a:extLst>
          </p:cNvPr>
          <p:cNvPicPr>
            <a:picLocks noChangeAspect="1"/>
          </p:cNvPicPr>
          <p:nvPr/>
        </p:nvPicPr>
        <p:blipFill>
          <a:blip r:embed="rId11" cstate="screen">
            <a:extLst>
              <a:ext uri="{28A0092B-C50C-407E-A947-70E740481C1C}">
                <a14:useLocalDpi xmlns="" xmlns:a14="http://schemas.microsoft.com/office/drawing/2010/main"/>
              </a:ext>
            </a:extLst>
          </a:blip>
          <a:stretch>
            <a:fillRect/>
          </a:stretch>
        </p:blipFill>
        <p:spPr>
          <a:xfrm>
            <a:off x="6573966" y="5020486"/>
            <a:ext cx="1674839" cy="942097"/>
          </a:xfrm>
          <a:prstGeom prst="rect">
            <a:avLst/>
          </a:prstGeom>
        </p:spPr>
      </p:pic>
      <p:sp>
        <p:nvSpPr>
          <p:cNvPr id="64" name="箭头: 右 63">
            <a:extLst>
              <a:ext uri="{FF2B5EF4-FFF2-40B4-BE49-F238E27FC236}">
                <a16:creationId xmlns="" xmlns:a16="http://schemas.microsoft.com/office/drawing/2014/main" id="{7F1C32C8-CD72-4A49-A1AC-426E796FA67A}"/>
              </a:ext>
            </a:extLst>
          </p:cNvPr>
          <p:cNvSpPr/>
          <p:nvPr/>
        </p:nvSpPr>
        <p:spPr>
          <a:xfrm rot="20718610">
            <a:off x="3612312" y="3308334"/>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65" name="箭头: 右 64">
            <a:extLst>
              <a:ext uri="{FF2B5EF4-FFF2-40B4-BE49-F238E27FC236}">
                <a16:creationId xmlns="" xmlns:a16="http://schemas.microsoft.com/office/drawing/2014/main" id="{88DBDEE3-0AF4-4FDE-B923-BD04FEE1EF3D}"/>
              </a:ext>
            </a:extLst>
          </p:cNvPr>
          <p:cNvSpPr/>
          <p:nvPr/>
        </p:nvSpPr>
        <p:spPr>
          <a:xfrm rot="295072">
            <a:off x="3670625" y="4363242"/>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66" name="箭头: 右 65">
            <a:extLst>
              <a:ext uri="{FF2B5EF4-FFF2-40B4-BE49-F238E27FC236}">
                <a16:creationId xmlns="" xmlns:a16="http://schemas.microsoft.com/office/drawing/2014/main" id="{DABAF4C0-9898-4AEA-9D07-0D22023C13C7}"/>
              </a:ext>
            </a:extLst>
          </p:cNvPr>
          <p:cNvSpPr/>
          <p:nvPr/>
        </p:nvSpPr>
        <p:spPr>
          <a:xfrm rot="1255028">
            <a:off x="3619801" y="4974695"/>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67" name="文本框 66">
            <a:extLst>
              <a:ext uri="{FF2B5EF4-FFF2-40B4-BE49-F238E27FC236}">
                <a16:creationId xmlns="" xmlns:a16="http://schemas.microsoft.com/office/drawing/2014/main" id="{3BC7EE63-5B8D-4875-9EA4-304F3587EDAD}"/>
              </a:ext>
            </a:extLst>
          </p:cNvPr>
          <p:cNvSpPr txBox="1"/>
          <p:nvPr/>
        </p:nvSpPr>
        <p:spPr>
          <a:xfrm>
            <a:off x="4900561" y="1511302"/>
            <a:ext cx="1167724" cy="415494"/>
          </a:xfrm>
          <a:prstGeom prst="rect">
            <a:avLst/>
          </a:prstGeom>
          <a:noFill/>
        </p:spPr>
        <p:txBody>
          <a:bodyPr wrap="square" lIns="121917" tIns="60958" rIns="121917" bIns="60958" rtlCol="0">
            <a:spAutoFit/>
          </a:bodyPr>
          <a:lstStyle/>
          <a:p>
            <a:r>
              <a:rPr lang="zh-CN" altLang="en-US" sz="1900" b="1" dirty="0"/>
              <a:t>深度图</a:t>
            </a:r>
          </a:p>
        </p:txBody>
      </p:sp>
      <p:sp>
        <p:nvSpPr>
          <p:cNvPr id="69" name="文本框 68">
            <a:extLst>
              <a:ext uri="{FF2B5EF4-FFF2-40B4-BE49-F238E27FC236}">
                <a16:creationId xmlns="" xmlns:a16="http://schemas.microsoft.com/office/drawing/2014/main" id="{055DCC3B-6EFE-4F0D-BAB2-BB2A3098E9D7}"/>
              </a:ext>
            </a:extLst>
          </p:cNvPr>
          <p:cNvSpPr txBox="1"/>
          <p:nvPr/>
        </p:nvSpPr>
        <p:spPr>
          <a:xfrm>
            <a:off x="6891161" y="1536940"/>
            <a:ext cx="1357644" cy="415494"/>
          </a:xfrm>
          <a:prstGeom prst="rect">
            <a:avLst/>
          </a:prstGeom>
          <a:noFill/>
        </p:spPr>
        <p:txBody>
          <a:bodyPr wrap="square" lIns="121917" tIns="60958" rIns="121917" bIns="60958" rtlCol="0">
            <a:spAutoFit/>
          </a:bodyPr>
          <a:lstStyle/>
          <a:p>
            <a:r>
              <a:rPr lang="zh-CN" altLang="en-US" sz="1900" b="1" dirty="0"/>
              <a:t>法向量图</a:t>
            </a:r>
          </a:p>
        </p:txBody>
      </p:sp>
      <p:sp>
        <p:nvSpPr>
          <p:cNvPr id="71" name="矩形: 圆角 70">
            <a:extLst>
              <a:ext uri="{FF2B5EF4-FFF2-40B4-BE49-F238E27FC236}">
                <a16:creationId xmlns="" xmlns:a16="http://schemas.microsoft.com/office/drawing/2014/main" id="{0E519747-9840-4513-88A8-B54CD7412CF3}"/>
              </a:ext>
            </a:extLst>
          </p:cNvPr>
          <p:cNvSpPr/>
          <p:nvPr/>
        </p:nvSpPr>
        <p:spPr>
          <a:xfrm>
            <a:off x="5666815" y="6219646"/>
            <a:ext cx="1579000" cy="4574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1700" b="1" dirty="0">
                <a:solidFill>
                  <a:schemeClr val="tx1"/>
                </a:solidFill>
              </a:rPr>
              <a:t>深度图估计</a:t>
            </a:r>
          </a:p>
        </p:txBody>
      </p:sp>
      <p:sp>
        <p:nvSpPr>
          <p:cNvPr id="74" name="箭头: 右 73">
            <a:extLst>
              <a:ext uri="{FF2B5EF4-FFF2-40B4-BE49-F238E27FC236}">
                <a16:creationId xmlns="" xmlns:a16="http://schemas.microsoft.com/office/drawing/2014/main" id="{0C5A8004-E190-46D4-80CA-A8183ACA632F}"/>
              </a:ext>
            </a:extLst>
          </p:cNvPr>
          <p:cNvSpPr/>
          <p:nvPr/>
        </p:nvSpPr>
        <p:spPr>
          <a:xfrm>
            <a:off x="3499913" y="6336360"/>
            <a:ext cx="657939" cy="2285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75" name="箭头: 右 74">
            <a:extLst>
              <a:ext uri="{FF2B5EF4-FFF2-40B4-BE49-F238E27FC236}">
                <a16:creationId xmlns="" xmlns:a16="http://schemas.microsoft.com/office/drawing/2014/main" id="{C9FAA34D-CCF5-48E6-93E8-D9CAED379EC7}"/>
              </a:ext>
            </a:extLst>
          </p:cNvPr>
          <p:cNvSpPr/>
          <p:nvPr/>
        </p:nvSpPr>
        <p:spPr>
          <a:xfrm>
            <a:off x="8558047" y="3855102"/>
            <a:ext cx="627707" cy="2134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pic>
        <p:nvPicPr>
          <p:cNvPr id="30" name="图片 29">
            <a:extLst>
              <a:ext uri="{FF2B5EF4-FFF2-40B4-BE49-F238E27FC236}">
                <a16:creationId xmlns="" xmlns:a16="http://schemas.microsoft.com/office/drawing/2014/main" id="{B999DE1A-4730-4C82-BED9-2E0C76AB52B1}"/>
              </a:ext>
            </a:extLst>
          </p:cNvPr>
          <p:cNvPicPr>
            <a:picLocks noChangeAspect="1"/>
          </p:cNvPicPr>
          <p:nvPr/>
        </p:nvPicPr>
        <p:blipFill rotWithShape="1">
          <a:blip r:embed="rId12" cstate="print">
            <a:extLst>
              <a:ext uri="{28A0092B-C50C-407E-A947-70E740481C1C}">
                <a14:useLocalDpi xmlns="" xmlns:a14="http://schemas.microsoft.com/office/drawing/2010/main" val="0"/>
              </a:ext>
            </a:extLst>
          </a:blip>
          <a:srcRect l="6013" b="3269"/>
          <a:stretch/>
        </p:blipFill>
        <p:spPr>
          <a:xfrm>
            <a:off x="212561" y="3855102"/>
            <a:ext cx="2913763" cy="1823964"/>
          </a:xfrm>
          <a:prstGeom prst="rect">
            <a:avLst/>
          </a:prstGeom>
        </p:spPr>
      </p:pic>
      <p:sp>
        <p:nvSpPr>
          <p:cNvPr id="29" name="矩形: 圆角 28">
            <a:extLst>
              <a:ext uri="{FF2B5EF4-FFF2-40B4-BE49-F238E27FC236}">
                <a16:creationId xmlns="" xmlns:a16="http://schemas.microsoft.com/office/drawing/2014/main" id="{674C94FF-7D04-4F09-B448-94CAC6A1FCB1}"/>
              </a:ext>
            </a:extLst>
          </p:cNvPr>
          <p:cNvSpPr/>
          <p:nvPr/>
        </p:nvSpPr>
        <p:spPr>
          <a:xfrm>
            <a:off x="69470" y="1658431"/>
            <a:ext cx="3376369" cy="4069416"/>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31" name="图片 30">
            <a:extLst>
              <a:ext uri="{FF2B5EF4-FFF2-40B4-BE49-F238E27FC236}">
                <a16:creationId xmlns="" xmlns:a16="http://schemas.microsoft.com/office/drawing/2014/main" id="{6A7065B2-9A9D-49E8-9099-FAB70AF57549}"/>
              </a:ext>
            </a:extLst>
          </p:cNvPr>
          <p:cNvPicPr>
            <a:picLocks noChangeAspect="1"/>
          </p:cNvPicPr>
          <p:nvPr/>
        </p:nvPicPr>
        <p:blipFill rotWithShape="1">
          <a:blip r:embed="rId13"/>
          <a:srcRect l="19388" t="21420" r="21937" b="22371"/>
          <a:stretch/>
        </p:blipFill>
        <p:spPr>
          <a:xfrm>
            <a:off x="536305" y="1916705"/>
            <a:ext cx="2454235" cy="1360743"/>
          </a:xfrm>
          <a:prstGeom prst="rect">
            <a:avLst/>
          </a:prstGeom>
          <a:ln>
            <a:solidFill>
              <a:schemeClr val="tx1"/>
            </a:solidFill>
          </a:ln>
        </p:spPr>
      </p:pic>
      <p:sp>
        <p:nvSpPr>
          <p:cNvPr id="32" name="流程图: 接点 31">
            <a:extLst>
              <a:ext uri="{FF2B5EF4-FFF2-40B4-BE49-F238E27FC236}">
                <a16:creationId xmlns="" xmlns:a16="http://schemas.microsoft.com/office/drawing/2014/main" id="{9767B289-1593-4862-B88F-69D989E4DD25}"/>
              </a:ext>
            </a:extLst>
          </p:cNvPr>
          <p:cNvSpPr/>
          <p:nvPr/>
        </p:nvSpPr>
        <p:spPr>
          <a:xfrm>
            <a:off x="874504" y="4581411"/>
            <a:ext cx="451048" cy="389456"/>
          </a:xfrm>
          <a:prstGeom prst="flowChartConnector">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cxnSp>
        <p:nvCxnSpPr>
          <p:cNvPr id="33" name="直接连接符 32">
            <a:extLst>
              <a:ext uri="{FF2B5EF4-FFF2-40B4-BE49-F238E27FC236}">
                <a16:creationId xmlns="" xmlns:a16="http://schemas.microsoft.com/office/drawing/2014/main" id="{D7815C8A-8D4E-4239-88F0-1E00339B98B3}"/>
              </a:ext>
            </a:extLst>
          </p:cNvPr>
          <p:cNvCxnSpPr>
            <a:cxnSpLocks/>
          </p:cNvCxnSpPr>
          <p:nvPr/>
        </p:nvCxnSpPr>
        <p:spPr>
          <a:xfrm flipH="1" flipV="1">
            <a:off x="536305" y="3302167"/>
            <a:ext cx="430688" cy="1255937"/>
          </a:xfrm>
          <a:prstGeom prst="line">
            <a:avLst/>
          </a:prstGeom>
          <a:ln w="158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 xmlns:a16="http://schemas.microsoft.com/office/drawing/2014/main" id="{EAA22BB0-A1D0-45E4-9D41-84CBD60B8AA8}"/>
              </a:ext>
            </a:extLst>
          </p:cNvPr>
          <p:cNvCxnSpPr>
            <a:cxnSpLocks/>
          </p:cNvCxnSpPr>
          <p:nvPr/>
        </p:nvCxnSpPr>
        <p:spPr>
          <a:xfrm flipV="1">
            <a:off x="1366214" y="3277448"/>
            <a:ext cx="1624327" cy="1474425"/>
          </a:xfrm>
          <a:prstGeom prst="line">
            <a:avLst/>
          </a:prstGeom>
          <a:ln w="15875">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 xmlns:a16="http://schemas.microsoft.com/office/drawing/2014/main" id="{CAB7DC71-A6B0-48EE-9694-7C00886AFBD4}"/>
              </a:ext>
            </a:extLst>
          </p:cNvPr>
          <p:cNvPicPr>
            <a:picLocks noChangeAspect="1"/>
          </p:cNvPicPr>
          <p:nvPr/>
        </p:nvPicPr>
        <p:blipFill>
          <a:blip r:embed="rId14" cstate="screen">
            <a:extLst>
              <a:ext uri="{28A0092B-C50C-407E-A947-70E740481C1C}">
                <a14:useLocalDpi xmlns="" xmlns:a14="http://schemas.microsoft.com/office/drawing/2010/main"/>
              </a:ext>
            </a:extLst>
          </a:blip>
          <a:stretch>
            <a:fillRect/>
          </a:stretch>
        </p:blipFill>
        <p:spPr>
          <a:xfrm>
            <a:off x="9233863" y="2988246"/>
            <a:ext cx="2888668" cy="1861255"/>
          </a:xfrm>
          <a:prstGeom prst="rect">
            <a:avLst/>
          </a:prstGeom>
        </p:spPr>
      </p:pic>
      <p:sp>
        <p:nvSpPr>
          <p:cNvPr id="40" name="矩形: 圆角 39">
            <a:extLst>
              <a:ext uri="{FF2B5EF4-FFF2-40B4-BE49-F238E27FC236}">
                <a16:creationId xmlns="" xmlns:a16="http://schemas.microsoft.com/office/drawing/2014/main" id="{B5C9FBCD-5E5E-4C0F-A9A1-25FCA2EAE0F6}"/>
              </a:ext>
            </a:extLst>
          </p:cNvPr>
          <p:cNvSpPr/>
          <p:nvPr/>
        </p:nvSpPr>
        <p:spPr>
          <a:xfrm>
            <a:off x="9888697" y="6216861"/>
            <a:ext cx="1579000" cy="4574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1700" b="1" dirty="0">
                <a:solidFill>
                  <a:schemeClr val="tx1"/>
                </a:solidFill>
              </a:rPr>
              <a:t>稠密重建</a:t>
            </a:r>
          </a:p>
        </p:txBody>
      </p:sp>
      <p:sp>
        <p:nvSpPr>
          <p:cNvPr id="36" name="箭头: 右 35">
            <a:extLst>
              <a:ext uri="{FF2B5EF4-FFF2-40B4-BE49-F238E27FC236}">
                <a16:creationId xmlns="" xmlns:a16="http://schemas.microsoft.com/office/drawing/2014/main" id="{94338F15-9C08-4C88-B0E0-8AB89EBCC73C}"/>
              </a:ext>
            </a:extLst>
          </p:cNvPr>
          <p:cNvSpPr/>
          <p:nvPr/>
        </p:nvSpPr>
        <p:spPr>
          <a:xfrm>
            <a:off x="8558047" y="6336360"/>
            <a:ext cx="657939" cy="2285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extLst>
      <p:ext uri="{BB962C8B-B14F-4D97-AF65-F5344CB8AC3E}">
        <p14:creationId xmlns="" xmlns:p14="http://schemas.microsoft.com/office/powerpoint/2010/main" val="287157762"/>
      </p:ext>
    </p:extLst>
  </p:cSld>
  <p:clrMapOvr>
    <a:masterClrMapping/>
  </p:clrMapOvr>
  <mc:AlternateContent xmlns:mc="http://schemas.openxmlformats.org/markup-compatibility/2006">
    <mc:Choice xmlns="" xmlns:p14="http://schemas.microsoft.com/office/powerpoint/2010/main" Requires="p14">
      <p:transition p14:dur="0" advTm="3000"/>
    </mc:Choice>
    <mc:Fallback>
      <p:transition advTm="3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2295</Words>
  <Application>WPS 演示</Application>
  <PresentationFormat>自定义</PresentationFormat>
  <Paragraphs>238</Paragraphs>
  <Slides>32</Slides>
  <Notes>32</Notes>
  <HiddenSlides>0</HiddenSlides>
  <MMClips>3</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Lenovo</cp:lastModifiedBy>
  <cp:revision>2</cp:revision>
  <dcterms:created xsi:type="dcterms:W3CDTF">2022-11-27T08:47:46Z</dcterms:created>
  <dcterms:modified xsi:type="dcterms:W3CDTF">2022-11-27T10:24:53Z</dcterms:modified>
</cp:coreProperties>
</file>